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52" r:id="rId1"/>
  </p:sldMasterIdLst>
  <p:notesMasterIdLst>
    <p:notesMasterId r:id="rId32"/>
  </p:notesMasterIdLst>
  <p:handoutMasterIdLst>
    <p:handoutMasterId r:id="rId33"/>
  </p:handoutMasterIdLst>
  <p:sldIdLst>
    <p:sldId id="256" r:id="rId2"/>
    <p:sldId id="369" r:id="rId3"/>
    <p:sldId id="371" r:id="rId4"/>
    <p:sldId id="372" r:id="rId5"/>
    <p:sldId id="373" r:id="rId6"/>
    <p:sldId id="374" r:id="rId7"/>
    <p:sldId id="375" r:id="rId8"/>
    <p:sldId id="376" r:id="rId9"/>
    <p:sldId id="377" r:id="rId10"/>
    <p:sldId id="378" r:id="rId11"/>
    <p:sldId id="379" r:id="rId12"/>
    <p:sldId id="380" r:id="rId13"/>
    <p:sldId id="381" r:id="rId14"/>
    <p:sldId id="382" r:id="rId15"/>
    <p:sldId id="383" r:id="rId16"/>
    <p:sldId id="384" r:id="rId17"/>
    <p:sldId id="385" r:id="rId18"/>
    <p:sldId id="386" r:id="rId19"/>
    <p:sldId id="387" r:id="rId20"/>
    <p:sldId id="388" r:id="rId21"/>
    <p:sldId id="389" r:id="rId22"/>
    <p:sldId id="390" r:id="rId23"/>
    <p:sldId id="391" r:id="rId24"/>
    <p:sldId id="392" r:id="rId25"/>
    <p:sldId id="393" r:id="rId26"/>
    <p:sldId id="399" r:id="rId27"/>
    <p:sldId id="395" r:id="rId28"/>
    <p:sldId id="396" r:id="rId29"/>
    <p:sldId id="397" r:id="rId30"/>
    <p:sldId id="398" r:id="rId31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DBB77C2-C25C-4418-A47B-1DFD671CA58C}">
          <p14:sldIdLst>
            <p14:sldId id="256"/>
            <p14:sldId id="369"/>
            <p14:sldId id="371"/>
            <p14:sldId id="372"/>
            <p14:sldId id="373"/>
            <p14:sldId id="374"/>
            <p14:sldId id="375"/>
            <p14:sldId id="376"/>
            <p14:sldId id="377"/>
            <p14:sldId id="378"/>
            <p14:sldId id="379"/>
            <p14:sldId id="380"/>
            <p14:sldId id="381"/>
            <p14:sldId id="382"/>
            <p14:sldId id="383"/>
            <p14:sldId id="384"/>
            <p14:sldId id="385"/>
            <p14:sldId id="386"/>
            <p14:sldId id="387"/>
            <p14:sldId id="388"/>
            <p14:sldId id="389"/>
            <p14:sldId id="390"/>
            <p14:sldId id="391"/>
            <p14:sldId id="392"/>
            <p14:sldId id="393"/>
            <p14:sldId id="399"/>
            <p14:sldId id="395"/>
            <p14:sldId id="396"/>
            <p14:sldId id="397"/>
            <p14:sldId id="39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32" autoAdjust="0"/>
    <p:restoredTop sz="92335" autoAdjust="0"/>
  </p:normalViewPr>
  <p:slideViewPr>
    <p:cSldViewPr>
      <p:cViewPr varScale="1">
        <p:scale>
          <a:sx n="101" d="100"/>
          <a:sy n="101" d="100"/>
        </p:scale>
        <p:origin x="135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200" d="100"/>
          <a:sy n="200" d="100"/>
        </p:scale>
        <p:origin x="576" y="14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3037367" cy="464503"/>
          </a:xfrm>
          <a:prstGeom prst="rect">
            <a:avLst/>
          </a:prstGeom>
        </p:spPr>
        <p:txBody>
          <a:bodyPr vert="horz" lIns="91127" tIns="45565" rIns="91127" bIns="4556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1456" y="0"/>
            <a:ext cx="3037366" cy="464503"/>
          </a:xfrm>
          <a:prstGeom prst="rect">
            <a:avLst/>
          </a:prstGeom>
        </p:spPr>
        <p:txBody>
          <a:bodyPr vert="horz" lIns="91127" tIns="45565" rIns="91127" bIns="45565" rtlCol="0"/>
          <a:lstStyle>
            <a:lvl1pPr algn="r">
              <a:defRPr sz="1200"/>
            </a:lvl1pPr>
          </a:lstStyle>
          <a:p>
            <a:fld id="{AAB5FE5E-6472-4165-8FD5-ADD985F01691}" type="datetimeFigureOut">
              <a:rPr lang="en-US" smtClean="0"/>
              <a:t>8/21/2020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8830314"/>
            <a:ext cx="3037367" cy="464503"/>
          </a:xfrm>
          <a:prstGeom prst="rect">
            <a:avLst/>
          </a:prstGeom>
        </p:spPr>
        <p:txBody>
          <a:bodyPr vert="horz" lIns="91127" tIns="45565" rIns="91127" bIns="45565" rtlCol="0" anchor="b"/>
          <a:lstStyle>
            <a:lvl1pPr algn="l">
              <a:defRPr sz="1200"/>
            </a:lvl1pPr>
          </a:lstStyle>
          <a:p>
            <a:r>
              <a:rPr lang="en-US" dirty="0"/>
              <a:t>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1456" y="8830314"/>
            <a:ext cx="3037366" cy="464503"/>
          </a:xfrm>
          <a:prstGeom prst="rect">
            <a:avLst/>
          </a:prstGeom>
        </p:spPr>
        <p:txBody>
          <a:bodyPr vert="horz" lIns="91127" tIns="45565" rIns="91127" bIns="45565" rtlCol="0" anchor="b"/>
          <a:lstStyle>
            <a:lvl1pPr algn="r">
              <a:defRPr sz="1200"/>
            </a:lvl1pPr>
          </a:lstStyle>
          <a:p>
            <a:fld id="{60997671-07CB-4C37-9DFE-E88DE833F25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4747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6" tIns="46587" rIns="93176" bIns="46587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6" tIns="46587" rIns="93176" bIns="46587" rtlCol="0"/>
          <a:lstStyle>
            <a:lvl1pPr algn="r">
              <a:defRPr sz="1200"/>
            </a:lvl1pPr>
          </a:lstStyle>
          <a:p>
            <a:fld id="{F6544303-78C5-4C7C-8AF3-40B1300DA0A3}" type="datetimeFigureOut">
              <a:rPr lang="en-US" smtClean="0"/>
              <a:t>8/21/2020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2688" y="696913"/>
            <a:ext cx="4646612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6" tIns="46587" rIns="93176" bIns="4658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4"/>
            <a:ext cx="5608320" cy="4183380"/>
          </a:xfrm>
          <a:prstGeom prst="rect">
            <a:avLst/>
          </a:prstGeom>
        </p:spPr>
        <p:txBody>
          <a:bodyPr vert="horz" lIns="93176" tIns="46587" rIns="93176" bIns="4658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70"/>
            <a:ext cx="3037840" cy="464820"/>
          </a:xfrm>
          <a:prstGeom prst="rect">
            <a:avLst/>
          </a:prstGeom>
        </p:spPr>
        <p:txBody>
          <a:bodyPr vert="horz" lIns="93176" tIns="46587" rIns="93176" bIns="46587" rtlCol="0" anchor="b"/>
          <a:lstStyle>
            <a:lvl1pPr algn="l">
              <a:defRPr sz="1200"/>
            </a:lvl1pPr>
          </a:lstStyle>
          <a:p>
            <a:r>
              <a:rPr lang="en-US" dirty="0"/>
              <a:t>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70"/>
            <a:ext cx="3037840" cy="464820"/>
          </a:xfrm>
          <a:prstGeom prst="rect">
            <a:avLst/>
          </a:prstGeom>
        </p:spPr>
        <p:txBody>
          <a:bodyPr vert="horz" lIns="93176" tIns="46587" rIns="93176" bIns="46587" rtlCol="0" anchor="b"/>
          <a:lstStyle>
            <a:lvl1pPr algn="r">
              <a:defRPr sz="1200"/>
            </a:lvl1pPr>
          </a:lstStyle>
          <a:p>
            <a:fld id="{1E97F665-4B79-4023-9A30-BAE317CA09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940922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Good afternoon, my name is Ron Cothran and I am the Deputy Administrator and I will be presenting the CIP projects for the Buildings and Grounds Section and the Marlette Lake Water System.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97F665-4B79-4023-9A30-BAE317CA09A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9438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This project is </a:t>
            </a:r>
            <a:r>
              <a:rPr lang="en-US" u="sng" dirty="0">
                <a:latin typeface="Calibri" panose="020F0502020204030204" pitchFamily="34" charset="0"/>
                <a:cs typeface="Times New Roman" panose="02020603050405020304" pitchFamily="18" charset="0"/>
              </a:rPr>
              <a:t>priority #15 and proposes to demo the cottages.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These </a:t>
            </a:r>
            <a:r>
              <a:rPr lang="en-US" u="sng" dirty="0">
                <a:latin typeface="Calibri" panose="020F0502020204030204" pitchFamily="34" charset="0"/>
                <a:cs typeface="Times New Roman" panose="02020603050405020304" pitchFamily="18" charset="0"/>
              </a:rPr>
              <a:t>15 cottages </a:t>
            </a:r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were constructed in the early </a:t>
            </a:r>
            <a:r>
              <a:rPr lang="en-US" u="sng" dirty="0">
                <a:latin typeface="Calibri" panose="020F0502020204030204" pitchFamily="34" charset="0"/>
                <a:cs typeface="Times New Roman" panose="02020603050405020304" pitchFamily="18" charset="0"/>
              </a:rPr>
              <a:t>1960s</a:t>
            </a:r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These buildings are considered to be </a:t>
            </a:r>
            <a:r>
              <a:rPr lang="en-US" u="sng" dirty="0">
                <a:latin typeface="Calibri" panose="020F0502020204030204" pitchFamily="34" charset="0"/>
                <a:cs typeface="Times New Roman" panose="02020603050405020304" pitchFamily="18" charset="0"/>
              </a:rPr>
              <a:t>located</a:t>
            </a:r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 within the </a:t>
            </a:r>
            <a:r>
              <a:rPr lang="en-US" u="sng" dirty="0">
                <a:latin typeface="Calibri" panose="020F0502020204030204" pitchFamily="34" charset="0"/>
                <a:cs typeface="Times New Roman" panose="02020603050405020304" pitchFamily="18" charset="0"/>
              </a:rPr>
              <a:t>Capital Complex </a:t>
            </a:r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of </a:t>
            </a:r>
            <a:r>
              <a:rPr lang="en-US" u="sng" dirty="0">
                <a:latin typeface="Calibri" panose="020F0502020204030204" pitchFamily="34" charset="0"/>
                <a:cs typeface="Times New Roman" panose="02020603050405020304" pitchFamily="18" charset="0"/>
              </a:rPr>
              <a:t>Carson City </a:t>
            </a:r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and are an </a:t>
            </a:r>
            <a:r>
              <a:rPr lang="en-US" u="sng" dirty="0">
                <a:latin typeface="Calibri" panose="020F0502020204030204" pitchFamily="34" charset="0"/>
                <a:cs typeface="Times New Roman" panose="02020603050405020304" pitchFamily="18" charset="0"/>
              </a:rPr>
              <a:t>eye sore</a:t>
            </a:r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 with </a:t>
            </a:r>
            <a:r>
              <a:rPr lang="en-US" u="sng" dirty="0">
                <a:latin typeface="Calibri" panose="020F0502020204030204" pitchFamily="34" charset="0"/>
                <a:cs typeface="Times New Roman" panose="02020603050405020304" pitchFamily="18" charset="0"/>
              </a:rPr>
              <a:t>boarded windows and dilapidated siding and doors</a:t>
            </a:r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. The </a:t>
            </a:r>
            <a:r>
              <a:rPr lang="en-US" u="sng" dirty="0">
                <a:latin typeface="Calibri" panose="020F0502020204030204" pitchFamily="34" charset="0"/>
                <a:cs typeface="Times New Roman" panose="02020603050405020304" pitchFamily="18" charset="0"/>
              </a:rPr>
              <a:t>exteriors and grounds </a:t>
            </a:r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are </a:t>
            </a:r>
            <a:r>
              <a:rPr lang="en-US" u="sng" dirty="0">
                <a:latin typeface="Calibri" panose="020F0502020204030204" pitchFamily="34" charset="0"/>
                <a:cs typeface="Times New Roman" panose="02020603050405020304" pitchFamily="18" charset="0"/>
              </a:rPr>
              <a:t>maintained by B&amp;G </a:t>
            </a:r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at a cost approximately </a:t>
            </a:r>
            <a:r>
              <a:rPr lang="en-US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$10,000.00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 month in summer to water the grass.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B&amp;G would like to demo these buildings and </a:t>
            </a:r>
            <a:r>
              <a:rPr lang="en-US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install xeriscape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Capitol Police resources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 continually needed in an attempt to keep the homeless </a:t>
            </a:r>
            <a:r>
              <a:rPr lang="en-US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off of the property.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order to make these buildings </a:t>
            </a:r>
            <a:r>
              <a:rPr lang="en-US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habitable, it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would take a complete </a:t>
            </a:r>
            <a:r>
              <a:rPr lang="en-US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renovation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to include </a:t>
            </a:r>
            <a:r>
              <a:rPr lang="en-US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electrical, plumbing, fire suppression, asbestos abatement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bringing the buildings up to </a:t>
            </a:r>
            <a:r>
              <a:rPr lang="en-US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current building code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The cost to </a:t>
            </a:r>
            <a:r>
              <a:rPr lang="en-US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renovate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would be </a:t>
            </a:r>
            <a:r>
              <a:rPr lang="en-US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more costly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than to completely demolish and re-build new buildings.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project assists the State in achieving the goals set out in </a:t>
            </a:r>
            <a:r>
              <a:rPr lang="en-US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Senate Bill 254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the </a:t>
            </a:r>
            <a:r>
              <a:rPr lang="en-US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Governor’s executive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order to </a:t>
            </a:r>
            <a:r>
              <a:rPr lang="en-US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reduce energy consumption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7F665-4B79-4023-9A30-BAE317CA09A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4974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project is priority #16 </a:t>
            </a:r>
          </a:p>
          <a:p>
            <a:pPr>
              <a:lnSpc>
                <a:spcPct val="107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Blasdel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building was constructed in 1957. </a:t>
            </a:r>
          </a:p>
          <a:p>
            <a:pPr>
              <a:lnSpc>
                <a:spcPct val="107000"/>
              </a:lnSpc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sz="11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radiant heating system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on the </a:t>
            </a:r>
            <a:r>
              <a:rPr lang="en-US" sz="11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exterior walls 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is </a:t>
            </a:r>
            <a:r>
              <a:rPr lang="en-US" sz="11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unable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en-US" sz="11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heat the interior cubicles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07000"/>
              </a:lnSpc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Due to this, </a:t>
            </a:r>
            <a:r>
              <a:rPr lang="en-US" sz="11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employees that work 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the </a:t>
            </a:r>
            <a:r>
              <a:rPr lang="en-US" sz="11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interior cubicle spaces 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will bring in </a:t>
            </a:r>
            <a:r>
              <a:rPr lang="en-US" sz="11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space heaters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07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electrical cannot keep up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 the </a:t>
            </a:r>
            <a:r>
              <a:rPr lang="en-US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demands of today’s technology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include </a:t>
            </a:r>
            <a:r>
              <a:rPr lang="en-US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space heaters, computers, printers, coffee makers, etc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07000"/>
              </a:lnSpc>
            </a:pPr>
            <a:r>
              <a:rPr lang="en-US" sz="9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There are </a:t>
            </a:r>
            <a:r>
              <a:rPr lang="en-US" sz="95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 amp breakers</a:t>
            </a:r>
            <a:r>
              <a:rPr lang="en-US" sz="9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this building and the </a:t>
            </a:r>
            <a:r>
              <a:rPr lang="en-US" sz="95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max capacity</a:t>
            </a:r>
            <a:r>
              <a:rPr lang="en-US" sz="9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the </a:t>
            </a:r>
            <a:r>
              <a:rPr lang="en-US" sz="95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 amp breakers</a:t>
            </a:r>
            <a:r>
              <a:rPr lang="en-US" sz="9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is </a:t>
            </a:r>
            <a:r>
              <a:rPr lang="en-US" sz="95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 amps</a:t>
            </a:r>
            <a:r>
              <a:rPr lang="en-US" sz="9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or </a:t>
            </a:r>
            <a:r>
              <a:rPr lang="en-US" sz="95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80%</a:t>
            </a:r>
            <a:r>
              <a:rPr lang="en-US" sz="9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building occupants </a:t>
            </a:r>
            <a:r>
              <a:rPr lang="en-US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consistently overload the circuits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n-US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trip breakers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07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 a </a:t>
            </a:r>
            <a:r>
              <a:rPr lang="en-US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breaker is tripped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it is because there is too much </a:t>
            </a:r>
            <a:r>
              <a:rPr lang="en-US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current draw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on the </a:t>
            </a:r>
            <a:r>
              <a:rPr lang="en-US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system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which produces </a:t>
            </a:r>
            <a:r>
              <a:rPr lang="en-US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heat through the wires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07000"/>
              </a:lnSpc>
            </a:pPr>
            <a:r>
              <a:rPr lang="en-US" sz="11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the </a:t>
            </a:r>
            <a:r>
              <a:rPr lang="en-US" sz="115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breaker doesn’t trip </a:t>
            </a:r>
            <a:r>
              <a:rPr lang="en-US" sz="11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properly it will cause the </a:t>
            </a:r>
            <a:r>
              <a:rPr lang="en-US" sz="115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wire to overheat</a:t>
            </a:r>
            <a:r>
              <a:rPr lang="en-US" sz="11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n-US" sz="115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 catch on fire</a:t>
            </a:r>
            <a:r>
              <a:rPr lang="en-US" sz="11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07000"/>
              </a:lnSpc>
            </a:pP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building’s </a:t>
            </a:r>
            <a:r>
              <a:rPr lang="en-US" sz="10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electrical system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has </a:t>
            </a:r>
            <a:r>
              <a:rPr lang="en-US" sz="10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surpassed its life expectancy of 50 years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n-US" sz="10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needs to be replaced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9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sz="95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outdated radiant heating system </a:t>
            </a:r>
            <a:r>
              <a:rPr lang="en-US" sz="9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</a:t>
            </a:r>
            <a:r>
              <a:rPr lang="en-US" sz="95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beyond its useful life</a:t>
            </a:r>
            <a:r>
              <a:rPr lang="en-US" sz="9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n-US" sz="95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rusted </a:t>
            </a:r>
            <a:r>
              <a:rPr lang="en-US" sz="9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US" sz="95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many of the valves are broken</a:t>
            </a:r>
            <a:r>
              <a:rPr lang="en-US" sz="9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project proposes to </a:t>
            </a:r>
            <a:r>
              <a:rPr lang="en-US" sz="105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install 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more conventional </a:t>
            </a:r>
            <a:r>
              <a:rPr lang="en-US" sz="105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forced air heating and air-conditioned system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07000"/>
              </a:lnSpc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order for this new system to be </a:t>
            </a:r>
            <a:r>
              <a:rPr lang="en-US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effective new windows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will also need to be installed. </a:t>
            </a:r>
          </a:p>
          <a:p>
            <a:pPr>
              <a:lnSpc>
                <a:spcPct val="107000"/>
              </a:lnSpc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sz="16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windows leak air, are original and are single pane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project assists the State in achieving the goals set out in </a:t>
            </a:r>
            <a:r>
              <a:rPr lang="en-US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Senate Bill 254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the </a:t>
            </a:r>
            <a:r>
              <a:rPr lang="en-US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Governor’s executive order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reduce energy consumption.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7F665-4B79-4023-9A30-BAE317CA09A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6255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Marlette Lake Water System monitors water levels on </a:t>
            </a:r>
          </a:p>
          <a:p>
            <a:r>
              <a:rPr lang="en-US" u="sng" dirty="0"/>
              <a:t>storage tanks</a:t>
            </a:r>
            <a:r>
              <a:rPr lang="en-US" dirty="0"/>
              <a:t>, </a:t>
            </a:r>
            <a:r>
              <a:rPr lang="en-US" u="sng" dirty="0"/>
              <a:t>valves</a:t>
            </a:r>
            <a:r>
              <a:rPr lang="en-US" dirty="0"/>
              <a:t> and </a:t>
            </a:r>
            <a:r>
              <a:rPr lang="en-US" u="sng" dirty="0"/>
              <a:t>water flow rates </a:t>
            </a:r>
            <a:r>
              <a:rPr lang="en-US" dirty="0"/>
              <a:t>using a SCADA system. </a:t>
            </a:r>
          </a:p>
          <a:p>
            <a:r>
              <a:rPr lang="en-US" dirty="0"/>
              <a:t>I would like to tell you a story of how important a SCADA system is… </a:t>
            </a:r>
          </a:p>
          <a:p>
            <a:r>
              <a:rPr lang="en-US" u="sng" dirty="0"/>
              <a:t>The pipe in this story was installed in 1877. </a:t>
            </a:r>
          </a:p>
          <a:p>
            <a:r>
              <a:rPr lang="en-US" dirty="0"/>
              <a:t>In 2018 the Marlette team got an alarm from the SCADA system on their cell phones </a:t>
            </a:r>
            <a:r>
              <a:rPr lang="en-US" sz="1150" dirty="0"/>
              <a:t>that there was </a:t>
            </a:r>
            <a:r>
              <a:rPr lang="en-US" sz="1150" u="sng" dirty="0"/>
              <a:t>750 psi </a:t>
            </a:r>
            <a:r>
              <a:rPr lang="en-US" sz="1150" dirty="0"/>
              <a:t>water flowing through the pipe. Normal water flows are at </a:t>
            </a:r>
            <a:r>
              <a:rPr lang="en-US" sz="1150" u="sng" dirty="0"/>
              <a:t>680 psi</a:t>
            </a:r>
            <a:r>
              <a:rPr lang="en-US" sz="1150" dirty="0"/>
              <a:t>. </a:t>
            </a:r>
            <a:r>
              <a:rPr lang="en-US" dirty="0"/>
              <a:t>Because there was an additional </a:t>
            </a:r>
            <a:r>
              <a:rPr lang="en-US" u="sng" dirty="0"/>
              <a:t>70 psi flowing through the pipe, </a:t>
            </a:r>
          </a:p>
          <a:p>
            <a:r>
              <a:rPr lang="en-US" u="sng" dirty="0"/>
              <a:t>the Marlette team</a:t>
            </a:r>
            <a:r>
              <a:rPr lang="en-US" dirty="0"/>
              <a:t> knew there must be a break in the line. </a:t>
            </a:r>
          </a:p>
          <a:p>
            <a:r>
              <a:rPr lang="en-US" dirty="0"/>
              <a:t>The </a:t>
            </a:r>
            <a:r>
              <a:rPr lang="en-US" u="sng" dirty="0"/>
              <a:t>Marlette team </a:t>
            </a:r>
            <a:r>
              <a:rPr lang="en-US" dirty="0"/>
              <a:t>had the </a:t>
            </a:r>
            <a:r>
              <a:rPr lang="en-US" u="sng" dirty="0"/>
              <a:t>water off within 9 minutes</a:t>
            </a:r>
            <a:r>
              <a:rPr lang="en-US" dirty="0"/>
              <a:t>. </a:t>
            </a:r>
          </a:p>
          <a:p>
            <a:r>
              <a:rPr lang="en-US" sz="1050" dirty="0"/>
              <a:t>The only way they could do that and to know there was a problem is by having a SCADA system. </a:t>
            </a:r>
          </a:p>
          <a:p>
            <a:r>
              <a:rPr lang="en-US" dirty="0"/>
              <a:t>The break happened to be </a:t>
            </a:r>
            <a:r>
              <a:rPr lang="en-US" u="sng" dirty="0"/>
              <a:t>under private owner’s home</a:t>
            </a:r>
            <a:r>
              <a:rPr lang="en-US" dirty="0"/>
              <a:t>. </a:t>
            </a:r>
          </a:p>
          <a:p>
            <a:r>
              <a:rPr lang="en-US" dirty="0"/>
              <a:t>This owner thought there was an </a:t>
            </a:r>
            <a:r>
              <a:rPr lang="en-US" u="sng" dirty="0"/>
              <a:t>earthquake</a:t>
            </a:r>
            <a:r>
              <a:rPr lang="en-US" dirty="0"/>
              <a:t>. </a:t>
            </a:r>
          </a:p>
          <a:p>
            <a:r>
              <a:rPr lang="en-US" sz="1100" dirty="0"/>
              <a:t>The home started to </a:t>
            </a:r>
            <a:r>
              <a:rPr lang="en-US" sz="1100" u="sng" dirty="0"/>
              <a:t>rumble, the carpet and flooring started to lift from the water and mud</a:t>
            </a:r>
            <a:r>
              <a:rPr lang="en-US" sz="1100" dirty="0"/>
              <a:t>. </a:t>
            </a:r>
          </a:p>
          <a:p>
            <a:r>
              <a:rPr lang="en-US" u="sng" dirty="0"/>
              <a:t>Without a SCADA system the owner of the home could have died. </a:t>
            </a:r>
          </a:p>
          <a:p>
            <a:r>
              <a:rPr lang="en-US" dirty="0"/>
              <a:t>Currently, the SCADA system is outdated, </a:t>
            </a:r>
          </a:p>
          <a:p>
            <a:r>
              <a:rPr lang="en-US" dirty="0"/>
              <a:t>and we can</a:t>
            </a:r>
            <a:r>
              <a:rPr lang="en-US" u="sng" dirty="0"/>
              <a:t>not get replacement parts</a:t>
            </a:r>
            <a:r>
              <a:rPr lang="en-US" dirty="0"/>
              <a:t> and we </a:t>
            </a:r>
            <a:r>
              <a:rPr lang="en-US" u="sng" dirty="0"/>
              <a:t>cannot add to the system. </a:t>
            </a:r>
          </a:p>
          <a:p>
            <a:r>
              <a:rPr lang="en-US" dirty="0"/>
              <a:t>We are in need of adding </a:t>
            </a:r>
            <a:r>
              <a:rPr lang="en-US" u="sng" dirty="0"/>
              <a:t>72 more monitoring set points</a:t>
            </a:r>
            <a:r>
              <a:rPr lang="en-US" dirty="0"/>
              <a:t>. </a:t>
            </a:r>
          </a:p>
          <a:p>
            <a:r>
              <a:rPr lang="en-US" sz="1050" dirty="0"/>
              <a:t>This CIP project will upgrade the SCADA system and provide for the needed additional </a:t>
            </a:r>
            <a:r>
              <a:rPr lang="en-US" sz="1050" u="sng" dirty="0"/>
              <a:t>72 set points</a:t>
            </a:r>
            <a:r>
              <a:rPr lang="en-US" sz="1050" dirty="0"/>
              <a:t>.  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7F665-4B79-4023-9A30-BAE317CA09A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6969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This project is priority #18. </a:t>
            </a:r>
          </a:p>
          <a:p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This is a 41,000 square foot building. </a:t>
            </a:r>
          </a:p>
          <a:p>
            <a:r>
              <a:rPr lang="en-US" sz="1150" dirty="0">
                <a:latin typeface="Calibri" panose="020F0502020204030204" pitchFamily="34" charset="0"/>
                <a:cs typeface="Times New Roman" panose="02020603050405020304" pitchFamily="18" charset="0"/>
              </a:rPr>
              <a:t>The building has two types of </a:t>
            </a:r>
            <a:r>
              <a:rPr lang="en-US" sz="115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rooftop heating and air conditioning</a:t>
            </a:r>
            <a:r>
              <a:rPr lang="en-US" sz="11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the smaller units are commonly known as </a:t>
            </a:r>
            <a:r>
              <a:rPr lang="en-US" sz="115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packaged units </a:t>
            </a:r>
            <a:r>
              <a:rPr lang="en-US" sz="11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the </a:t>
            </a:r>
            <a:r>
              <a:rPr lang="en-US" sz="115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larger units</a:t>
            </a:r>
            <a:r>
              <a:rPr lang="en-US" sz="11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are known as </a:t>
            </a:r>
            <a:r>
              <a:rPr lang="en-US" sz="115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multizone units</a:t>
            </a:r>
            <a:r>
              <a:rPr lang="en-US" sz="11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refrigerant in the </a:t>
            </a:r>
            <a:r>
              <a:rPr lang="en-US" sz="9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multizone units is R22 </a:t>
            </a:r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as of </a:t>
            </a:r>
            <a:r>
              <a:rPr lang="en-US" sz="9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January 2020 is no</a:t>
            </a:r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longer manufactured in the </a:t>
            </a:r>
            <a:r>
              <a:rPr lang="en-US" sz="9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United States</a:t>
            </a:r>
            <a:r>
              <a:rPr lang="en-US" sz="9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These units have had </a:t>
            </a:r>
            <a:r>
              <a:rPr lang="en-US" sz="105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numerous compressor failures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causing the air conditioning to </a:t>
            </a:r>
            <a:r>
              <a:rPr lang="en-US" sz="105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stop working</a:t>
            </a:r>
            <a:r>
              <a:rPr lang="en-US" sz="10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sz="9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Las Vegas, with </a:t>
            </a:r>
            <a:r>
              <a:rPr lang="en-US" sz="95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extreme heat a compressor failure </a:t>
            </a:r>
            <a:r>
              <a:rPr lang="en-US" sz="9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 </a:t>
            </a:r>
            <a:r>
              <a:rPr lang="en-US" sz="95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render parts </a:t>
            </a:r>
            <a:r>
              <a:rPr lang="en-US" sz="9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 the building to be </a:t>
            </a:r>
            <a:r>
              <a:rPr lang="en-US" sz="95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uninhabitable</a:t>
            </a:r>
            <a:r>
              <a:rPr lang="en-US" sz="9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Changing these multi zone units will help the state achieve the goal set out in </a:t>
            </a:r>
            <a:r>
              <a:rPr lang="en-US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Senate bill 254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the G</a:t>
            </a:r>
            <a:r>
              <a:rPr lang="en-US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overnor's executive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order to reduce energy consumption.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7F665-4B79-4023-9A30-BAE317CA09A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6903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project is priority #19 </a:t>
            </a:r>
          </a:p>
          <a:p>
            <a:r>
              <a:rPr lang="en-US" dirty="0"/>
              <a:t>The Supreme Court Driveway Snow Melt System currently has </a:t>
            </a:r>
            <a:r>
              <a:rPr lang="en-US" u="sng" dirty="0"/>
              <a:t>electric heat trace that has failed</a:t>
            </a:r>
            <a:r>
              <a:rPr lang="en-US" dirty="0"/>
              <a:t>. The Heat trace has met its 10-year life expectancy. </a:t>
            </a:r>
          </a:p>
          <a:p>
            <a:r>
              <a:rPr lang="en-US" dirty="0"/>
              <a:t>During the </a:t>
            </a:r>
            <a:r>
              <a:rPr lang="en-US" u="sng" dirty="0"/>
              <a:t>winter months </a:t>
            </a:r>
            <a:r>
              <a:rPr lang="en-US" dirty="0"/>
              <a:t>the </a:t>
            </a:r>
            <a:r>
              <a:rPr lang="en-US" u="sng" dirty="0"/>
              <a:t>ice and snow </a:t>
            </a:r>
            <a:r>
              <a:rPr lang="en-US" dirty="0"/>
              <a:t>builds up on the driveway and without a </a:t>
            </a:r>
            <a:r>
              <a:rPr lang="en-US" u="sng" dirty="0"/>
              <a:t>snow and ice melt system </a:t>
            </a:r>
            <a:r>
              <a:rPr lang="en-US" dirty="0"/>
              <a:t>the driveway can be slick and can cause an accident. </a:t>
            </a:r>
          </a:p>
          <a:p>
            <a:r>
              <a:rPr lang="en-US" dirty="0"/>
              <a:t>This project proposes installing a </a:t>
            </a:r>
            <a:r>
              <a:rPr lang="en-US" u="sng" dirty="0"/>
              <a:t>new 20-year hydronic system </a:t>
            </a:r>
            <a:r>
              <a:rPr lang="en-US" dirty="0"/>
              <a:t>that will </a:t>
            </a:r>
            <a:r>
              <a:rPr lang="en-US" u="sng" dirty="0"/>
              <a:t>work in conjunction </a:t>
            </a:r>
            <a:r>
              <a:rPr lang="en-US" dirty="0"/>
              <a:t>with the </a:t>
            </a:r>
            <a:r>
              <a:rPr lang="en-US" u="sng" dirty="0"/>
              <a:t>new boiler that was installed in 2020</a:t>
            </a:r>
            <a:r>
              <a:rPr lang="en-US" dirty="0"/>
              <a:t>.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7F665-4B79-4023-9A30-BAE317CA09A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6580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en-US" dirty="0"/>
              <a:t>This project is priority #20, 21, 38, and 44. The </a:t>
            </a:r>
            <a:r>
              <a:rPr lang="en-US" dirty="0" err="1"/>
              <a:t>Eicon</a:t>
            </a:r>
            <a:r>
              <a:rPr lang="en-US" dirty="0"/>
              <a:t>, Library and Archives, </a:t>
            </a:r>
            <a:r>
              <a:rPr lang="en-US" dirty="0" err="1"/>
              <a:t>Belrose</a:t>
            </a:r>
            <a:r>
              <a:rPr lang="en-US" dirty="0"/>
              <a:t> and Frankie Sue buildings all have elevators that are beyond their useful life expectancy. </a:t>
            </a:r>
          </a:p>
          <a:p>
            <a:pPr lvl="0">
              <a:defRPr/>
            </a:pPr>
            <a:r>
              <a:rPr lang="en-US" dirty="0"/>
              <a:t>The </a:t>
            </a:r>
            <a:r>
              <a:rPr lang="en-US" u="sng" dirty="0"/>
              <a:t>life expectancy of an elevator is 30 years</a:t>
            </a:r>
            <a:r>
              <a:rPr lang="en-US" dirty="0"/>
              <a:t>. </a:t>
            </a:r>
          </a:p>
          <a:p>
            <a:pPr lvl="0">
              <a:defRPr/>
            </a:pPr>
            <a:r>
              <a:rPr lang="en-US" dirty="0"/>
              <a:t>The </a:t>
            </a:r>
            <a:r>
              <a:rPr lang="en-US" u="sng" dirty="0" err="1"/>
              <a:t>Eicon</a:t>
            </a:r>
            <a:r>
              <a:rPr lang="en-US" u="sng" dirty="0"/>
              <a:t> building has an original elevator from 1959</a:t>
            </a:r>
            <a:r>
              <a:rPr lang="en-US" dirty="0"/>
              <a:t>. </a:t>
            </a:r>
          </a:p>
          <a:p>
            <a:r>
              <a:rPr lang="en-US" dirty="0"/>
              <a:t>These older elevators do not comply with new </a:t>
            </a:r>
            <a:r>
              <a:rPr lang="en-US" u="sng" dirty="0"/>
              <a:t>safety laws that </a:t>
            </a:r>
            <a:r>
              <a:rPr lang="en-US" dirty="0"/>
              <a:t>require </a:t>
            </a:r>
            <a:r>
              <a:rPr lang="en-US" u="sng" dirty="0"/>
              <a:t>multiple safety systems and do not comply with ADA</a:t>
            </a:r>
            <a:r>
              <a:rPr lang="en-US" dirty="0"/>
              <a:t>. </a:t>
            </a:r>
          </a:p>
          <a:p>
            <a:r>
              <a:rPr lang="en-US" sz="900" u="sng" dirty="0"/>
              <a:t>Elevators kill an average of 30 </a:t>
            </a:r>
            <a:r>
              <a:rPr lang="en-US" sz="900" dirty="0"/>
              <a:t>and </a:t>
            </a:r>
            <a:r>
              <a:rPr lang="en-US" sz="900" u="sng" dirty="0"/>
              <a:t>seriously injure approximately 17,000 </a:t>
            </a:r>
            <a:r>
              <a:rPr lang="en-US" sz="900" dirty="0"/>
              <a:t>people every </a:t>
            </a:r>
            <a:r>
              <a:rPr lang="en-US" sz="900" u="sng" dirty="0"/>
              <a:t>year</a:t>
            </a:r>
            <a:r>
              <a:rPr lang="en-US" sz="900" dirty="0"/>
              <a:t> in the </a:t>
            </a:r>
            <a:r>
              <a:rPr lang="en-US" sz="900" u="sng" dirty="0"/>
              <a:t>United States.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7F665-4B79-4023-9A30-BAE317CA09A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5957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defTabSz="931774">
              <a:defRPr/>
            </a:pPr>
            <a:r>
              <a:rPr lang="en-US" dirty="0"/>
              <a:t>The </a:t>
            </a:r>
            <a:r>
              <a:rPr lang="en-US" u="sng" dirty="0"/>
              <a:t>Decatur DMV is project #22 and is</a:t>
            </a:r>
            <a:r>
              <a:rPr lang="en-US" dirty="0"/>
              <a:t> *100% Highway funded </a:t>
            </a:r>
            <a:r>
              <a:rPr lang="en-US" u="sng" dirty="0"/>
              <a:t>and wil</a:t>
            </a:r>
            <a:r>
              <a:rPr lang="en-US" dirty="0"/>
              <a:t>l install a </a:t>
            </a:r>
            <a:r>
              <a:rPr lang="en-US" u="sng" dirty="0"/>
              <a:t>new camera </a:t>
            </a:r>
            <a:r>
              <a:rPr lang="en-US" dirty="0"/>
              <a:t>system.</a:t>
            </a:r>
          </a:p>
          <a:p>
            <a:pPr lvl="0" defTabSz="931774">
              <a:defRPr/>
            </a:pPr>
            <a:r>
              <a:rPr lang="en-US" sz="1050" dirty="0"/>
              <a:t>Priority #37 the Attorney General’s and #43 Supreme Court will </a:t>
            </a:r>
            <a:r>
              <a:rPr lang="en-US" sz="1050" u="sng" dirty="0"/>
              <a:t>replace existing security </a:t>
            </a:r>
            <a:r>
              <a:rPr lang="en-US" sz="1050" dirty="0"/>
              <a:t>systems. </a:t>
            </a:r>
          </a:p>
          <a:p>
            <a:pPr defTabSz="931774">
              <a:defRPr/>
            </a:pPr>
            <a:r>
              <a:rPr lang="en-US" sz="1000" u="sng" dirty="0"/>
              <a:t>Decatur DMV </a:t>
            </a:r>
            <a:r>
              <a:rPr lang="en-US" sz="1000" dirty="0"/>
              <a:t>needs a security system as there have been </a:t>
            </a:r>
            <a:r>
              <a:rPr lang="en-US" sz="1000" u="sng" dirty="0"/>
              <a:t>several attempts to break into</a:t>
            </a:r>
            <a:r>
              <a:rPr lang="en-US" sz="1000" dirty="0"/>
              <a:t> the building. </a:t>
            </a:r>
          </a:p>
          <a:p>
            <a:pPr defTabSz="931774">
              <a:defRPr/>
            </a:pPr>
            <a:r>
              <a:rPr lang="en-US" sz="1300" dirty="0"/>
              <a:t>The </a:t>
            </a:r>
            <a:r>
              <a:rPr lang="en-US" sz="1300" u="sng" dirty="0"/>
              <a:t>Attorney General’s</a:t>
            </a:r>
            <a:r>
              <a:rPr lang="en-US" sz="1300" dirty="0"/>
              <a:t> and </a:t>
            </a:r>
            <a:r>
              <a:rPr lang="en-US" sz="1300" u="sng" dirty="0"/>
              <a:t>Supreme Court</a:t>
            </a:r>
            <a:r>
              <a:rPr lang="en-US" sz="1300" dirty="0"/>
              <a:t> has security systems that are </a:t>
            </a:r>
            <a:r>
              <a:rPr lang="en-US" sz="1300" u="sng" dirty="0"/>
              <a:t>analog</a:t>
            </a:r>
            <a:r>
              <a:rPr lang="en-US" sz="1300" dirty="0"/>
              <a:t> and</a:t>
            </a:r>
            <a:r>
              <a:rPr lang="en-US" dirty="0"/>
              <a:t> are </a:t>
            </a:r>
            <a:r>
              <a:rPr lang="en-US" u="sng" dirty="0"/>
              <a:t>obsolete</a:t>
            </a:r>
            <a:r>
              <a:rPr lang="en-US" dirty="0"/>
              <a:t> and </a:t>
            </a:r>
            <a:r>
              <a:rPr lang="en-US" u="sng" dirty="0"/>
              <a:t>we cannot get replacement parts</a:t>
            </a:r>
            <a:r>
              <a:rPr lang="en-US" dirty="0"/>
              <a:t>. </a:t>
            </a:r>
          </a:p>
          <a:p>
            <a:pPr defTabSz="931774">
              <a:defRPr/>
            </a:pPr>
            <a:r>
              <a:rPr lang="en-US" dirty="0"/>
              <a:t>It is important for the </a:t>
            </a:r>
            <a:r>
              <a:rPr lang="en-US" u="sng" dirty="0"/>
              <a:t>life safety and security </a:t>
            </a:r>
            <a:r>
              <a:rPr lang="en-US" dirty="0"/>
              <a:t>of </a:t>
            </a:r>
            <a:r>
              <a:rPr lang="en-US" u="sng" dirty="0"/>
              <a:t>state assets</a:t>
            </a:r>
            <a:r>
              <a:rPr lang="en-US" dirty="0"/>
              <a:t>, </a:t>
            </a:r>
            <a:r>
              <a:rPr lang="en-US" u="sng" dirty="0"/>
              <a:t>elected officials</a:t>
            </a:r>
            <a:r>
              <a:rPr lang="en-US" dirty="0"/>
              <a:t>, </a:t>
            </a:r>
          </a:p>
          <a:p>
            <a:pPr defTabSz="931774">
              <a:defRPr/>
            </a:pPr>
            <a:r>
              <a:rPr lang="en-US" u="sng" dirty="0"/>
              <a:t>state employees and the public</a:t>
            </a:r>
            <a:r>
              <a:rPr lang="en-US" dirty="0"/>
              <a:t> that all systems be replaced with a </a:t>
            </a:r>
            <a:r>
              <a:rPr lang="en-US" u="sng" dirty="0"/>
              <a:t>digital system</a:t>
            </a:r>
            <a:r>
              <a:rPr lang="en-US" dirty="0"/>
              <a:t>. 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7F665-4B79-4023-9A30-BAE317CA09A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4754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project is </a:t>
            </a:r>
            <a:r>
              <a:rPr lang="en-US" u="sng" dirty="0"/>
              <a:t>priority #23 </a:t>
            </a:r>
            <a:r>
              <a:rPr lang="en-US" dirty="0"/>
              <a:t>and </a:t>
            </a:r>
            <a:r>
              <a:rPr lang="en-US" u="sng" dirty="0"/>
              <a:t>includes upgrades to the internet and phone system at the Education building</a:t>
            </a:r>
            <a:r>
              <a:rPr lang="en-US" dirty="0"/>
              <a:t>. </a:t>
            </a:r>
          </a:p>
          <a:p>
            <a:r>
              <a:rPr lang="en-US" dirty="0"/>
              <a:t>Currently, the building has </a:t>
            </a:r>
            <a:r>
              <a:rPr lang="en-US" u="sng" dirty="0"/>
              <a:t>Cat 3</a:t>
            </a:r>
            <a:r>
              <a:rPr lang="en-US" dirty="0"/>
              <a:t> cable with a slow </a:t>
            </a:r>
            <a:r>
              <a:rPr lang="en-US" u="sng" dirty="0"/>
              <a:t>internet speed of 10 mega bits per second</a:t>
            </a:r>
            <a:r>
              <a:rPr lang="en-US" dirty="0"/>
              <a:t>. This project is proposing the install of </a:t>
            </a:r>
            <a:r>
              <a:rPr lang="en-US" u="sng" dirty="0"/>
              <a:t>Cat 5 with internet speeds of up to 1,000 mega bits per second</a:t>
            </a:r>
            <a:r>
              <a:rPr lang="en-US" dirty="0"/>
              <a:t>. </a:t>
            </a:r>
          </a:p>
          <a:p>
            <a:r>
              <a:rPr lang="en-US" dirty="0"/>
              <a:t>This project would dramatically improve the </a:t>
            </a:r>
            <a:r>
              <a:rPr lang="en-US" u="sng" dirty="0"/>
              <a:t>efficiency</a:t>
            </a:r>
            <a:r>
              <a:rPr lang="en-US" dirty="0"/>
              <a:t> of the </a:t>
            </a:r>
            <a:r>
              <a:rPr lang="en-US" u="sng" dirty="0"/>
              <a:t>Education staff.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7F665-4B79-4023-9A30-BAE317CA09A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3288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lnSpc>
                <a:spcPct val="107000"/>
              </a:lnSpc>
              <a:defRPr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Priority #24 is to replace the UPS and DDC systems at the Bryan Building. </a:t>
            </a:r>
          </a:p>
          <a:p>
            <a:pPr lvl="0">
              <a:lnSpc>
                <a:spcPct val="107000"/>
              </a:lnSpc>
              <a:defRPr/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UPS has had numerous problems over the last two years, to include </a:t>
            </a:r>
            <a:r>
              <a:rPr lang="en-US" sz="11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bad circuit boards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failure of the back-up batteries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and </a:t>
            </a:r>
            <a:r>
              <a:rPr lang="en-US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completely shutting down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lvl="0">
              <a:lnSpc>
                <a:spcPct val="107000"/>
              </a:lnSpc>
              <a:defRPr/>
            </a:pPr>
            <a:r>
              <a:rPr lang="en-US" sz="11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 the UPS shuts down, the building occupants lose their </a:t>
            </a:r>
            <a:r>
              <a:rPr lang="en-US" sz="115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internet and security </a:t>
            </a:r>
            <a:r>
              <a:rPr lang="en-US" sz="11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systems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the </a:t>
            </a:r>
            <a:r>
              <a:rPr lang="en-US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public do not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have access to </a:t>
            </a:r>
            <a:r>
              <a:rPr lang="en-US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each division’s websites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lvl="0">
              <a:lnSpc>
                <a:spcPct val="107000"/>
              </a:lnSpc>
              <a:defRPr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defRPr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DDC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controls the </a:t>
            </a:r>
            <a:r>
              <a:rPr lang="en-US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heating and air conditioning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the building. </a:t>
            </a:r>
          </a:p>
          <a:p>
            <a:pPr lvl="0">
              <a:lnSpc>
                <a:spcPct val="107000"/>
              </a:lnSpc>
              <a:defRPr/>
            </a:pPr>
            <a:r>
              <a:rPr lang="en-US" sz="11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sz="115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DDC system will unexpectantly shut down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this </a:t>
            </a:r>
            <a:r>
              <a:rPr lang="en-US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turns off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 of the </a:t>
            </a:r>
            <a:r>
              <a:rPr lang="en-US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heating and air conditioning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within the building.</a:t>
            </a:r>
          </a:p>
          <a:p>
            <a:pPr lvl="0">
              <a:lnSpc>
                <a:spcPct val="107000"/>
              </a:lnSpc>
              <a:defRPr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DDC computer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n-US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software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have been </a:t>
            </a:r>
            <a:r>
              <a:rPr lang="en-US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running 24/7 for over 15 years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</a:p>
          <a:p>
            <a:pPr lvl="0">
              <a:lnSpc>
                <a:spcPct val="107000"/>
              </a:lnSpc>
              <a:defRPr/>
            </a:pP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 </a:t>
            </a:r>
            <a:r>
              <a:rPr lang="en-US" sz="10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 old they no longer 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will </a:t>
            </a:r>
            <a:r>
              <a:rPr lang="en-US" sz="10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support updates 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are </a:t>
            </a:r>
            <a:r>
              <a:rPr lang="en-US" sz="10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unable to run on the states EITS security system</a:t>
            </a:r>
            <a:r>
              <a:rPr lang="en-US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  </a:t>
            </a:r>
          </a:p>
          <a:p>
            <a:pPr lvl="0">
              <a:lnSpc>
                <a:spcPct val="107000"/>
              </a:lnSpc>
              <a:defRPr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defRPr/>
            </a:pPr>
            <a:r>
              <a:rPr lang="en-US" dirty="0"/>
              <a:t>Both systems are beyond their useful life expectancy.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7F665-4B79-4023-9A30-BAE317CA09A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4148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dirty="0"/>
              <a:t>This project is priority #25 and proposes to install a new </a:t>
            </a:r>
            <a:r>
              <a:rPr lang="en-US" sz="1000" u="sng" dirty="0"/>
              <a:t>solar field </a:t>
            </a:r>
            <a:r>
              <a:rPr lang="en-US" sz="1000" dirty="0"/>
              <a:t>at the </a:t>
            </a:r>
            <a:r>
              <a:rPr lang="en-US" sz="1000" u="sng" dirty="0"/>
              <a:t>Stewart Campus in Carson City</a:t>
            </a:r>
            <a:r>
              <a:rPr lang="en-US" sz="1000" dirty="0"/>
              <a:t>.  </a:t>
            </a:r>
          </a:p>
          <a:p>
            <a:r>
              <a:rPr lang="en-US" dirty="0"/>
              <a:t>This project will help the State in achieving the goals set out in </a:t>
            </a:r>
            <a:r>
              <a:rPr lang="en-US" u="sng" dirty="0"/>
              <a:t>Senate Bill 254 </a:t>
            </a:r>
            <a:r>
              <a:rPr lang="en-US" dirty="0"/>
              <a:t>and the </a:t>
            </a:r>
            <a:r>
              <a:rPr lang="en-US" u="sng" dirty="0"/>
              <a:t>Governor’s executive </a:t>
            </a:r>
            <a:r>
              <a:rPr lang="en-US" dirty="0"/>
              <a:t>order to </a:t>
            </a:r>
            <a:r>
              <a:rPr lang="en-US" u="sng" dirty="0"/>
              <a:t>reduce energy consumption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7F665-4B79-4023-9A30-BAE317CA09A5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763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97F665-4B79-4023-9A30-BAE317CA09A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8837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dirty="0"/>
              <a:t>These projects are priority #26 and #34 and propose to replace the water transmission lines. </a:t>
            </a:r>
          </a:p>
          <a:p>
            <a:r>
              <a:rPr lang="en-US" dirty="0"/>
              <a:t>We have been pressing our luck by using these transmission lines for </a:t>
            </a:r>
            <a:r>
              <a:rPr lang="en-US" u="sng" dirty="0"/>
              <a:t>70 years</a:t>
            </a:r>
            <a:r>
              <a:rPr lang="en-US" dirty="0"/>
              <a:t>. </a:t>
            </a:r>
          </a:p>
          <a:p>
            <a:r>
              <a:rPr lang="en-US" dirty="0"/>
              <a:t>A typical transmission line has a life expectancy of </a:t>
            </a:r>
            <a:r>
              <a:rPr lang="en-US" u="sng" dirty="0"/>
              <a:t>50 years. </a:t>
            </a:r>
          </a:p>
          <a:p>
            <a:r>
              <a:rPr lang="en-US" dirty="0"/>
              <a:t>This transmission line is </a:t>
            </a:r>
            <a:r>
              <a:rPr lang="en-US" u="sng" dirty="0"/>
              <a:t>leaking</a:t>
            </a:r>
            <a:r>
              <a:rPr lang="en-US" dirty="0"/>
              <a:t> in </a:t>
            </a:r>
            <a:r>
              <a:rPr lang="en-US" u="sng" dirty="0"/>
              <a:t>numerous locations.</a:t>
            </a:r>
            <a:endParaRPr lang="en-US" dirty="0"/>
          </a:p>
          <a:p>
            <a:r>
              <a:rPr lang="en-US" dirty="0"/>
              <a:t>The </a:t>
            </a:r>
            <a:r>
              <a:rPr lang="en-US" u="sng" dirty="0"/>
              <a:t>picture on the left </a:t>
            </a:r>
            <a:r>
              <a:rPr lang="en-US" dirty="0"/>
              <a:t>shows a section that </a:t>
            </a:r>
            <a:r>
              <a:rPr lang="en-US" u="sng" dirty="0"/>
              <a:t>is damaged </a:t>
            </a:r>
            <a:r>
              <a:rPr lang="en-US" dirty="0"/>
              <a:t>and </a:t>
            </a:r>
          </a:p>
          <a:p>
            <a:r>
              <a:rPr lang="en-US" dirty="0"/>
              <a:t>has a </a:t>
            </a:r>
            <a:r>
              <a:rPr lang="en-US" u="sng" dirty="0"/>
              <a:t>leak band </a:t>
            </a:r>
            <a:r>
              <a:rPr lang="en-US" dirty="0"/>
              <a:t>over it, however it is </a:t>
            </a:r>
            <a:r>
              <a:rPr lang="en-US" u="sng" dirty="0"/>
              <a:t>still leaking</a:t>
            </a:r>
            <a:r>
              <a:rPr lang="en-US" dirty="0"/>
              <a:t>.</a:t>
            </a:r>
          </a:p>
          <a:p>
            <a:r>
              <a:rPr lang="en-US" sz="1050" dirty="0"/>
              <a:t>The </a:t>
            </a:r>
            <a:r>
              <a:rPr lang="en-US" sz="1050" u="sng" dirty="0"/>
              <a:t>picture on the right </a:t>
            </a:r>
            <a:r>
              <a:rPr lang="en-US" sz="1050" dirty="0"/>
              <a:t>shows a transmission line on the </a:t>
            </a:r>
            <a:r>
              <a:rPr lang="en-US" sz="1050" u="sng" dirty="0"/>
              <a:t>side of a hill that</a:t>
            </a:r>
            <a:r>
              <a:rPr lang="en-US" sz="1050" dirty="0"/>
              <a:t> is </a:t>
            </a:r>
            <a:r>
              <a:rPr lang="en-US" sz="1050" u="sng" dirty="0"/>
              <a:t>not structurally sound. </a:t>
            </a:r>
          </a:p>
          <a:p>
            <a:r>
              <a:rPr lang="en-US" dirty="0"/>
              <a:t>Currently, the lines are </a:t>
            </a:r>
            <a:r>
              <a:rPr lang="en-US" u="sng" dirty="0"/>
              <a:t>18”</a:t>
            </a:r>
            <a:r>
              <a:rPr lang="en-US" dirty="0"/>
              <a:t> and we are proposing to </a:t>
            </a:r>
            <a:r>
              <a:rPr lang="en-US" u="sng" dirty="0"/>
              <a:t>upsize to 24”. </a:t>
            </a:r>
          </a:p>
          <a:p>
            <a:r>
              <a:rPr lang="en-US" dirty="0"/>
              <a:t>By </a:t>
            </a:r>
            <a:r>
              <a:rPr lang="en-US" u="sng" dirty="0"/>
              <a:t>upsizing</a:t>
            </a:r>
            <a:r>
              <a:rPr lang="en-US" dirty="0"/>
              <a:t> the lines we will be able to </a:t>
            </a:r>
            <a:r>
              <a:rPr lang="en-US" u="sng" dirty="0"/>
              <a:t>sell</a:t>
            </a:r>
            <a:r>
              <a:rPr lang="en-US" dirty="0"/>
              <a:t> </a:t>
            </a:r>
            <a:r>
              <a:rPr lang="en-US" u="sng" dirty="0"/>
              <a:t>more water</a:t>
            </a:r>
            <a:r>
              <a:rPr lang="en-US" dirty="0"/>
              <a:t>. </a:t>
            </a:r>
          </a:p>
          <a:p>
            <a:r>
              <a:rPr lang="en-US" dirty="0"/>
              <a:t>In return this </a:t>
            </a:r>
            <a:r>
              <a:rPr lang="en-US" u="sng" dirty="0"/>
              <a:t>will assist with Marlette Lake Water system staying solvent.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7F665-4B79-4023-9A30-BAE317CA09A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3201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project is priority #28 and is to </a:t>
            </a:r>
            <a:r>
              <a:rPr lang="en-US" u="sng" dirty="0"/>
              <a:t>replace</a:t>
            </a:r>
            <a:r>
              <a:rPr lang="en-US" dirty="0"/>
              <a:t> the </a:t>
            </a:r>
            <a:r>
              <a:rPr lang="en-US" u="sng" dirty="0"/>
              <a:t>windows at the </a:t>
            </a:r>
            <a:r>
              <a:rPr lang="en-US" u="sng" dirty="0" err="1"/>
              <a:t>Eicon</a:t>
            </a:r>
            <a:r>
              <a:rPr lang="en-US" dirty="0"/>
              <a:t> building. </a:t>
            </a:r>
          </a:p>
          <a:p>
            <a:r>
              <a:rPr lang="en-US" sz="1150" dirty="0"/>
              <a:t>The windows are </a:t>
            </a:r>
            <a:r>
              <a:rPr lang="en-US" sz="1150" u="sng" dirty="0"/>
              <a:t>original</a:t>
            </a:r>
            <a:r>
              <a:rPr lang="en-US" sz="1150" dirty="0"/>
              <a:t> to the building dating back to </a:t>
            </a:r>
            <a:r>
              <a:rPr lang="en-US" sz="1150" u="sng" dirty="0"/>
              <a:t>1959</a:t>
            </a:r>
            <a:r>
              <a:rPr lang="en-US" sz="1150" dirty="0"/>
              <a:t> they are </a:t>
            </a:r>
            <a:r>
              <a:rPr lang="en-US" sz="1150" u="sng" dirty="0"/>
              <a:t>not energy efficient</a:t>
            </a:r>
            <a:r>
              <a:rPr lang="en-US" sz="1150" dirty="0"/>
              <a:t>. </a:t>
            </a:r>
            <a:r>
              <a:rPr lang="en-US" dirty="0"/>
              <a:t>By replacing the windows it will help the State in achieving the goals set out in </a:t>
            </a:r>
            <a:r>
              <a:rPr lang="en-US" u="sng" dirty="0"/>
              <a:t>Senate Bill 254 </a:t>
            </a:r>
            <a:r>
              <a:rPr lang="en-US" dirty="0"/>
              <a:t>and the </a:t>
            </a:r>
            <a:r>
              <a:rPr lang="en-US" u="sng" dirty="0"/>
              <a:t>Governor’s executive </a:t>
            </a:r>
            <a:r>
              <a:rPr lang="en-US" dirty="0"/>
              <a:t>order to </a:t>
            </a:r>
            <a:r>
              <a:rPr lang="en-US" u="sng" dirty="0"/>
              <a:t>reduce energy consumption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7F665-4B79-4023-9A30-BAE317CA09A5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4270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project is Priority #29, 30 and 31 and proposes for the HVAC equipment at the Stewart Buildings 89 and 107 and at the Mail Services Building to be replaced. </a:t>
            </a:r>
          </a:p>
          <a:p>
            <a:r>
              <a:rPr lang="en-US" dirty="0"/>
              <a:t>All the equipment is </a:t>
            </a:r>
            <a:r>
              <a:rPr lang="en-US" u="sng" dirty="0"/>
              <a:t>beyond its useful life expectancy</a:t>
            </a:r>
            <a:r>
              <a:rPr lang="en-US" dirty="0"/>
              <a:t>, </a:t>
            </a:r>
          </a:p>
          <a:p>
            <a:r>
              <a:rPr lang="en-US" dirty="0"/>
              <a:t>is </a:t>
            </a:r>
            <a:r>
              <a:rPr lang="en-US" u="sng" dirty="0"/>
              <a:t>very problematic</a:t>
            </a:r>
            <a:r>
              <a:rPr lang="en-US" dirty="0"/>
              <a:t> and </a:t>
            </a:r>
            <a:r>
              <a:rPr lang="en-US" u="sng" dirty="0"/>
              <a:t>uses R22 </a:t>
            </a:r>
            <a:r>
              <a:rPr lang="en-US" dirty="0"/>
              <a:t>that has been </a:t>
            </a:r>
            <a:r>
              <a:rPr lang="en-US" u="sng" dirty="0"/>
              <a:t>phased out</a:t>
            </a:r>
            <a:r>
              <a:rPr lang="en-US" dirty="0"/>
              <a:t>. </a:t>
            </a:r>
          </a:p>
          <a:p>
            <a:r>
              <a:rPr lang="en-US" dirty="0"/>
              <a:t>Additionally, by changing these HVAC systems it will help the State in achieving the goals set out in </a:t>
            </a:r>
            <a:r>
              <a:rPr lang="en-US" u="sng" dirty="0"/>
              <a:t>Senate Bill 254 </a:t>
            </a:r>
            <a:r>
              <a:rPr lang="en-US" dirty="0"/>
              <a:t>and the </a:t>
            </a:r>
            <a:r>
              <a:rPr lang="en-US" u="sng" dirty="0"/>
              <a:t>Governor’s executive </a:t>
            </a:r>
            <a:r>
              <a:rPr lang="en-US" dirty="0"/>
              <a:t>order to </a:t>
            </a:r>
            <a:r>
              <a:rPr lang="en-US" u="sng" dirty="0"/>
              <a:t>reduce energy consumption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7F665-4B79-4023-9A30-BAE317CA09A5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3458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project is priority #32 and proposes to </a:t>
            </a:r>
            <a:r>
              <a:rPr lang="en-US" u="sng" dirty="0"/>
              <a:t>refurbish the historical fence </a:t>
            </a:r>
            <a:r>
              <a:rPr lang="en-US" dirty="0"/>
              <a:t>at the Capitol.</a:t>
            </a:r>
          </a:p>
          <a:p>
            <a:r>
              <a:rPr lang="en-US" sz="1100" u="sng" dirty="0"/>
              <a:t>The fence was Constructed in 1875 </a:t>
            </a:r>
            <a:r>
              <a:rPr lang="en-US" sz="1100" dirty="0"/>
              <a:t>and the </a:t>
            </a:r>
            <a:r>
              <a:rPr lang="en-US" sz="1100" u="sng" dirty="0"/>
              <a:t>lights were installed </a:t>
            </a:r>
            <a:r>
              <a:rPr lang="en-US" sz="1100" dirty="0"/>
              <a:t>on the corner poles in </a:t>
            </a:r>
            <a:r>
              <a:rPr lang="en-US" sz="1100" u="sng" dirty="0"/>
              <a:t>1911.</a:t>
            </a:r>
          </a:p>
          <a:p>
            <a:r>
              <a:rPr lang="en-US" dirty="0"/>
              <a:t>In </a:t>
            </a:r>
            <a:r>
              <a:rPr lang="en-US" u="sng" dirty="0"/>
              <a:t>1980</a:t>
            </a:r>
            <a:r>
              <a:rPr lang="en-US" dirty="0"/>
              <a:t> there was a </a:t>
            </a:r>
            <a:r>
              <a:rPr lang="en-US" u="sng" dirty="0"/>
              <a:t>refurbishment</a:t>
            </a:r>
            <a:r>
              <a:rPr lang="en-US" dirty="0"/>
              <a:t> project to include </a:t>
            </a:r>
            <a:r>
              <a:rPr lang="en-US" u="sng" dirty="0"/>
              <a:t>structural, lighting and paint.</a:t>
            </a:r>
          </a:p>
          <a:p>
            <a:r>
              <a:rPr lang="en-US" dirty="0"/>
              <a:t>Now in </a:t>
            </a:r>
            <a:r>
              <a:rPr lang="en-US" u="sng" dirty="0"/>
              <a:t>2020</a:t>
            </a:r>
            <a:r>
              <a:rPr lang="en-US" dirty="0"/>
              <a:t> the fencing needs another </a:t>
            </a:r>
            <a:r>
              <a:rPr lang="en-US" u="sng" dirty="0"/>
              <a:t>refurbishment</a:t>
            </a:r>
            <a:r>
              <a:rPr lang="en-US" dirty="0"/>
              <a:t> project to include </a:t>
            </a:r>
            <a:r>
              <a:rPr lang="en-US" u="sng" dirty="0"/>
              <a:t>structural</a:t>
            </a:r>
            <a:r>
              <a:rPr lang="en-US" dirty="0"/>
              <a:t> as the </a:t>
            </a:r>
            <a:r>
              <a:rPr lang="en-US" u="sng" dirty="0"/>
              <a:t>welds</a:t>
            </a:r>
            <a:r>
              <a:rPr lang="en-US" dirty="0"/>
              <a:t> on the fence from </a:t>
            </a:r>
            <a:r>
              <a:rPr lang="en-US" u="sng" dirty="0"/>
              <a:t>1875</a:t>
            </a:r>
            <a:r>
              <a:rPr lang="en-US" dirty="0"/>
              <a:t> are breaking. </a:t>
            </a:r>
          </a:p>
          <a:p>
            <a:r>
              <a:rPr lang="en-US" dirty="0"/>
              <a:t>The </a:t>
            </a:r>
            <a:r>
              <a:rPr lang="en-US" u="sng" dirty="0"/>
              <a:t>picture on the left </a:t>
            </a:r>
            <a:r>
              <a:rPr lang="en-US" dirty="0"/>
              <a:t>shows the fence </a:t>
            </a:r>
            <a:r>
              <a:rPr lang="en-US" u="sng" dirty="0"/>
              <a:t>anchored in the sandstone blocks, </a:t>
            </a:r>
          </a:p>
          <a:p>
            <a:r>
              <a:rPr lang="en-US" u="sng" dirty="0"/>
              <a:t>which </a:t>
            </a:r>
            <a:r>
              <a:rPr lang="en-US" dirty="0"/>
              <a:t>is cracking and is no longer </a:t>
            </a:r>
            <a:r>
              <a:rPr lang="en-US" u="sng" dirty="0"/>
              <a:t>structurally sound</a:t>
            </a:r>
            <a:r>
              <a:rPr lang="en-US" dirty="0"/>
              <a:t>. </a:t>
            </a:r>
          </a:p>
          <a:p>
            <a:r>
              <a:rPr lang="en-US" dirty="0"/>
              <a:t>The </a:t>
            </a:r>
            <a:r>
              <a:rPr lang="en-US" u="sng" dirty="0"/>
              <a:t>electrical</a:t>
            </a:r>
            <a:r>
              <a:rPr lang="en-US" dirty="0"/>
              <a:t> will need to be </a:t>
            </a:r>
            <a:r>
              <a:rPr lang="en-US" u="sng" dirty="0"/>
              <a:t>repaired </a:t>
            </a:r>
            <a:r>
              <a:rPr lang="en-US" dirty="0"/>
              <a:t>and the fence will also be </a:t>
            </a:r>
            <a:r>
              <a:rPr lang="en-US" u="sng" dirty="0"/>
              <a:t>painted</a:t>
            </a:r>
            <a:r>
              <a:rPr lang="en-US" dirty="0"/>
              <a:t>. 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7F665-4B79-4023-9A30-BAE317CA09A5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4149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project is priority #34 and will </a:t>
            </a:r>
            <a:r>
              <a:rPr lang="en-US" u="sng" dirty="0"/>
              <a:t>construct 2 new catchments </a:t>
            </a:r>
            <a:r>
              <a:rPr lang="en-US" dirty="0"/>
              <a:t>and </a:t>
            </a:r>
            <a:r>
              <a:rPr lang="en-US" u="sng" dirty="0"/>
              <a:t>will reconstruct </a:t>
            </a:r>
            <a:r>
              <a:rPr lang="en-US" dirty="0"/>
              <a:t>the </a:t>
            </a:r>
            <a:r>
              <a:rPr lang="en-US" u="sng" dirty="0"/>
              <a:t>historic timber tunnel on East Slope</a:t>
            </a:r>
            <a:r>
              <a:rPr lang="en-US" dirty="0"/>
              <a:t>. </a:t>
            </a:r>
          </a:p>
          <a:p>
            <a:r>
              <a:rPr lang="en-US" sz="1100" dirty="0"/>
              <a:t>The </a:t>
            </a:r>
            <a:r>
              <a:rPr lang="en-US" sz="1100" u="sng" dirty="0"/>
              <a:t>new catchments </a:t>
            </a:r>
            <a:r>
              <a:rPr lang="en-US" sz="1100" dirty="0"/>
              <a:t>will be able to </a:t>
            </a:r>
            <a:r>
              <a:rPr lang="en-US" sz="1100" u="sng" dirty="0"/>
              <a:t>collect additional water </a:t>
            </a:r>
            <a:r>
              <a:rPr lang="en-US" sz="1100" dirty="0"/>
              <a:t>from </a:t>
            </a:r>
            <a:r>
              <a:rPr lang="en-US" sz="1100" u="sng" dirty="0"/>
              <a:t>east slope </a:t>
            </a:r>
            <a:r>
              <a:rPr lang="en-US" sz="1100" dirty="0"/>
              <a:t>and in return:</a:t>
            </a:r>
          </a:p>
          <a:p>
            <a:pPr lvl="0">
              <a:defRPr/>
            </a:pPr>
            <a:r>
              <a:rPr lang="en-US" dirty="0"/>
              <a:t>1.) </a:t>
            </a:r>
            <a:r>
              <a:rPr lang="en-US" u="sng" dirty="0"/>
              <a:t>sell water without</a:t>
            </a:r>
            <a:r>
              <a:rPr lang="en-US" dirty="0"/>
              <a:t> having to </a:t>
            </a:r>
            <a:r>
              <a:rPr lang="en-US" u="sng" dirty="0"/>
              <a:t>pump</a:t>
            </a:r>
            <a:r>
              <a:rPr lang="en-US" dirty="0"/>
              <a:t> it from Marlette as pumping is </a:t>
            </a:r>
            <a:r>
              <a:rPr lang="en-US" u="sng" dirty="0"/>
              <a:t>very costly</a:t>
            </a:r>
            <a:r>
              <a:rPr lang="en-US" dirty="0"/>
              <a:t> and east slope is </a:t>
            </a:r>
            <a:r>
              <a:rPr lang="en-US" u="sng" dirty="0"/>
              <a:t>gravity fed</a:t>
            </a:r>
            <a:r>
              <a:rPr lang="en-US" dirty="0"/>
              <a:t>. </a:t>
            </a:r>
          </a:p>
          <a:p>
            <a:r>
              <a:rPr lang="en-US" dirty="0"/>
              <a:t>2.) when collecting the water from the hill it has a </a:t>
            </a:r>
            <a:r>
              <a:rPr lang="en-US" u="sng" dirty="0"/>
              <a:t>natural filtration</a:t>
            </a:r>
            <a:r>
              <a:rPr lang="en-US" dirty="0"/>
              <a:t> system and is much </a:t>
            </a:r>
            <a:r>
              <a:rPr lang="en-US" u="sng" dirty="0"/>
              <a:t>cleaner than Marlette Lake water.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7F665-4B79-4023-9A30-BAE317CA09A5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093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50" dirty="0"/>
              <a:t>This Project is priority #36, 37 and 47 and proposes </a:t>
            </a:r>
            <a:r>
              <a:rPr lang="en-US" sz="1250" u="sng" dirty="0"/>
              <a:t>drainage improvements</a:t>
            </a:r>
            <a:r>
              <a:rPr lang="en-US" sz="1250" dirty="0"/>
              <a:t> at Frankie Sue, Attorney General’s and the Stewart Campus. </a:t>
            </a:r>
          </a:p>
          <a:p>
            <a:r>
              <a:rPr lang="en-US" dirty="0"/>
              <a:t>All of the locations </a:t>
            </a:r>
            <a:r>
              <a:rPr lang="en-US" u="sng" dirty="0"/>
              <a:t>do not have adequate drainage</a:t>
            </a:r>
            <a:r>
              <a:rPr lang="en-US" dirty="0"/>
              <a:t>. </a:t>
            </a:r>
          </a:p>
          <a:p>
            <a:r>
              <a:rPr lang="en-US" sz="1050" dirty="0"/>
              <a:t>It is recommended per International Building Code for a </a:t>
            </a:r>
            <a:r>
              <a:rPr lang="en-US" sz="1050" u="sng" dirty="0"/>
              <a:t>5% slope </a:t>
            </a:r>
            <a:r>
              <a:rPr lang="en-US" sz="1050" dirty="0"/>
              <a:t>away from the buildings for 10’. </a:t>
            </a:r>
          </a:p>
          <a:p>
            <a:r>
              <a:rPr lang="en-US" dirty="0"/>
              <a:t>This project will </a:t>
            </a:r>
            <a:r>
              <a:rPr lang="en-US" u="sng" dirty="0"/>
              <a:t>prevent water infiltration</a:t>
            </a:r>
            <a:r>
              <a:rPr lang="en-US" dirty="0"/>
              <a:t> and </a:t>
            </a:r>
            <a:r>
              <a:rPr lang="en-US" u="sng" dirty="0"/>
              <a:t>possible indoor air quality issues</a:t>
            </a:r>
            <a:r>
              <a:rPr lang="en-US" dirty="0"/>
              <a:t>. 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7F665-4B79-4023-9A30-BAE317CA09A5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8483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50" dirty="0"/>
              <a:t>Priority #40 proposes to remodel the second floor Capitol restrooms to comply with ADA. </a:t>
            </a:r>
            <a:r>
              <a:rPr lang="en-US" dirty="0"/>
              <a:t>The last remodel took place in 1970.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7F665-4B79-4023-9A30-BAE317CA09A5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2640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project is priority #41 and is to </a:t>
            </a:r>
            <a:r>
              <a:rPr lang="en-US" u="sng" dirty="0"/>
              <a:t>remove and replace </a:t>
            </a:r>
            <a:r>
              <a:rPr lang="en-US" dirty="0"/>
              <a:t>the </a:t>
            </a:r>
            <a:r>
              <a:rPr lang="en-US" u="sng" dirty="0"/>
              <a:t>concrete breezeway</a:t>
            </a:r>
            <a:r>
              <a:rPr lang="en-US" dirty="0"/>
              <a:t> and </a:t>
            </a:r>
            <a:r>
              <a:rPr lang="en-US" u="sng" dirty="0"/>
              <a:t>stairs</a:t>
            </a:r>
            <a:r>
              <a:rPr lang="en-US" dirty="0"/>
              <a:t> at the Capitol Building.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7F665-4B79-4023-9A30-BAE317CA09A5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1024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project is priority #42 and would upgrade the Marlette Lake </a:t>
            </a:r>
            <a:r>
              <a:rPr lang="en-US" u="sng" dirty="0"/>
              <a:t>office</a:t>
            </a:r>
            <a:r>
              <a:rPr lang="en-US" dirty="0"/>
              <a:t> site. </a:t>
            </a:r>
          </a:p>
          <a:p>
            <a:r>
              <a:rPr lang="en-US" dirty="0"/>
              <a:t>This would include installing interior and exterior </a:t>
            </a:r>
            <a:r>
              <a:rPr lang="en-US" u="sng" dirty="0"/>
              <a:t>LEDs</a:t>
            </a:r>
            <a:r>
              <a:rPr lang="en-US" dirty="0"/>
              <a:t>, a </a:t>
            </a:r>
            <a:r>
              <a:rPr lang="en-US" u="sng" dirty="0"/>
              <a:t>security system</a:t>
            </a:r>
            <a:r>
              <a:rPr lang="en-US" dirty="0"/>
              <a:t>,</a:t>
            </a:r>
          </a:p>
          <a:p>
            <a:r>
              <a:rPr lang="en-US" u="sng" dirty="0"/>
              <a:t>fencing around the site </a:t>
            </a:r>
            <a:r>
              <a:rPr lang="en-US" dirty="0"/>
              <a:t>to include an </a:t>
            </a:r>
            <a:r>
              <a:rPr lang="en-US" u="sng" dirty="0"/>
              <a:t>entry access gate</a:t>
            </a:r>
            <a:r>
              <a:rPr lang="en-US" dirty="0"/>
              <a:t>, </a:t>
            </a:r>
            <a:r>
              <a:rPr lang="en-US" u="sng" dirty="0"/>
              <a:t>new asphalt </a:t>
            </a:r>
            <a:r>
              <a:rPr lang="en-US" dirty="0"/>
              <a:t>and </a:t>
            </a:r>
            <a:r>
              <a:rPr lang="en-US" u="sng" dirty="0"/>
              <a:t>electrical</a:t>
            </a:r>
            <a:r>
              <a:rPr lang="en-US" dirty="0"/>
              <a:t>.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7F665-4B79-4023-9A30-BAE317CA09A5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6412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project is priority #46 and it is to </a:t>
            </a:r>
            <a:r>
              <a:rPr lang="en-US" u="sng" dirty="0"/>
              <a:t>replace</a:t>
            </a:r>
            <a:r>
              <a:rPr lang="en-US" dirty="0"/>
              <a:t> </a:t>
            </a:r>
            <a:r>
              <a:rPr lang="en-US" u="sng" dirty="0"/>
              <a:t>the door hardware</a:t>
            </a:r>
            <a:r>
              <a:rPr lang="en-US" dirty="0"/>
              <a:t> at the Capitol building. </a:t>
            </a:r>
            <a:r>
              <a:rPr lang="en-US" sz="1400" dirty="0"/>
              <a:t>This would include the </a:t>
            </a:r>
            <a:r>
              <a:rPr lang="en-US" sz="1400" u="sng" dirty="0"/>
              <a:t>lock sets, hinges, closures, door levers, kick plates, doorstops,</a:t>
            </a:r>
            <a:r>
              <a:rPr lang="en-US" sz="1400" dirty="0"/>
              <a:t> and </a:t>
            </a:r>
            <a:r>
              <a:rPr lang="en-US" sz="1400" u="sng" dirty="0"/>
              <a:t>electric door devices</a:t>
            </a:r>
            <a:r>
              <a:rPr lang="en-US" sz="1400" dirty="0"/>
              <a:t> and </a:t>
            </a:r>
            <a:r>
              <a:rPr lang="en-US" sz="1400" u="sng" dirty="0"/>
              <a:t>card readers</a:t>
            </a:r>
            <a:r>
              <a:rPr lang="en-US" sz="1400" dirty="0"/>
              <a:t>. </a:t>
            </a:r>
          </a:p>
          <a:p>
            <a:r>
              <a:rPr lang="en-US" dirty="0"/>
              <a:t>This would </a:t>
            </a:r>
            <a:r>
              <a:rPr lang="en-US" u="sng" dirty="0"/>
              <a:t>standardize</a:t>
            </a:r>
            <a:r>
              <a:rPr lang="en-US" dirty="0"/>
              <a:t> the </a:t>
            </a:r>
            <a:r>
              <a:rPr lang="en-US" u="sng" dirty="0"/>
              <a:t>door hardware </a:t>
            </a:r>
            <a:r>
              <a:rPr lang="en-US" dirty="0"/>
              <a:t>and bring it up to </a:t>
            </a:r>
            <a:r>
              <a:rPr lang="en-US" u="sng" dirty="0"/>
              <a:t>current ADA code</a:t>
            </a:r>
            <a:r>
              <a:rPr lang="en-US" dirty="0"/>
              <a:t>. </a:t>
            </a:r>
          </a:p>
          <a:p>
            <a:r>
              <a:rPr lang="en-US" dirty="0"/>
              <a:t>This door hardware was </a:t>
            </a:r>
            <a:r>
              <a:rPr lang="en-US" u="sng" dirty="0"/>
              <a:t>last replaced in 1977</a:t>
            </a:r>
            <a:r>
              <a:rPr lang="en-US" dirty="0"/>
              <a:t> and is beyond its useful life expectancy.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7F665-4B79-4023-9A30-BAE317CA09A5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824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r>
              <a:rPr lang="en-US" dirty="0"/>
              <a:t>This project is priority #9 and is to replace the Electrical Service for the Carson City DMV and is *100% Highway Funded.</a:t>
            </a:r>
          </a:p>
          <a:p>
            <a:r>
              <a:rPr lang="en-US" dirty="0"/>
              <a:t>This project will upgrade the </a:t>
            </a:r>
            <a:r>
              <a:rPr lang="en-US" u="sng" dirty="0"/>
              <a:t>electrical service entrance,</a:t>
            </a:r>
            <a:r>
              <a:rPr lang="en-US" dirty="0"/>
              <a:t> </a:t>
            </a:r>
            <a:r>
              <a:rPr lang="en-US" u="sng" dirty="0"/>
              <a:t>underground feeder</a:t>
            </a:r>
            <a:r>
              <a:rPr lang="en-US" dirty="0"/>
              <a:t>, </a:t>
            </a:r>
          </a:p>
          <a:p>
            <a:r>
              <a:rPr lang="en-US" u="sng" dirty="0"/>
              <a:t>utility transformer and main switchboard</a:t>
            </a:r>
            <a:r>
              <a:rPr lang="en-US" dirty="0"/>
              <a:t>. </a:t>
            </a:r>
          </a:p>
          <a:p>
            <a:r>
              <a:rPr lang="en-US" sz="1150" dirty="0"/>
              <a:t>The </a:t>
            </a:r>
            <a:r>
              <a:rPr lang="en-US" sz="1150" u="sng" dirty="0"/>
              <a:t>utility transformer</a:t>
            </a:r>
            <a:r>
              <a:rPr lang="en-US" sz="1150" dirty="0"/>
              <a:t> and </a:t>
            </a:r>
            <a:r>
              <a:rPr lang="en-US" sz="1150" u="sng" dirty="0"/>
              <a:t>main switchboard</a:t>
            </a:r>
            <a:r>
              <a:rPr lang="en-US" sz="1150" dirty="0"/>
              <a:t> are known to </a:t>
            </a:r>
            <a:r>
              <a:rPr lang="en-US" sz="1150" u="sng" dirty="0"/>
              <a:t>fail</a:t>
            </a:r>
            <a:r>
              <a:rPr lang="en-US" sz="1150" dirty="0"/>
              <a:t> and is </a:t>
            </a:r>
            <a:r>
              <a:rPr lang="en-US" sz="1150" u="sng" dirty="0"/>
              <a:t>subject to damage</a:t>
            </a:r>
            <a:r>
              <a:rPr lang="en-US" sz="1150" dirty="0"/>
              <a:t>. </a:t>
            </a:r>
          </a:p>
          <a:p>
            <a:r>
              <a:rPr lang="en-US" dirty="0"/>
              <a:t>The existing equipment is </a:t>
            </a:r>
            <a:r>
              <a:rPr lang="en-US" u="sng" dirty="0"/>
              <a:t>approximately 30 years old </a:t>
            </a:r>
            <a:r>
              <a:rPr lang="en-US" dirty="0"/>
              <a:t>and has </a:t>
            </a:r>
            <a:r>
              <a:rPr lang="en-US" u="sng" dirty="0"/>
              <a:t>reached the end of its useful life and </a:t>
            </a:r>
            <a:r>
              <a:rPr lang="en-US" dirty="0"/>
              <a:t>needs to be replaced. 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7F665-4B79-4023-9A30-BAE317CA09A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1688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7F665-4B79-4023-9A30-BAE317CA09A5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220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04800" y="4415794"/>
            <a:ext cx="6477000" cy="4183380"/>
          </a:xfrm>
        </p:spPr>
        <p:txBody>
          <a:bodyPr/>
          <a:lstStyle/>
          <a:p>
            <a:r>
              <a:rPr lang="en-US" sz="1100" dirty="0"/>
              <a:t>This is priority #10 and will replace </a:t>
            </a:r>
            <a:r>
              <a:rPr lang="en-US" sz="1100" u="sng" dirty="0"/>
              <a:t>46 VAV terminal units </a:t>
            </a:r>
            <a:r>
              <a:rPr lang="en-US" sz="1100" dirty="0"/>
              <a:t>at the Flamingo DMV and is *100% Highway Funded. </a:t>
            </a:r>
          </a:p>
          <a:p>
            <a:r>
              <a:rPr lang="en-US" dirty="0"/>
              <a:t>Only the </a:t>
            </a:r>
            <a:r>
              <a:rPr lang="en-US" u="sng" dirty="0"/>
              <a:t>VAV’s need </a:t>
            </a:r>
            <a:r>
              <a:rPr lang="en-US" dirty="0"/>
              <a:t>to be </a:t>
            </a:r>
            <a:r>
              <a:rPr lang="en-US" u="sng" dirty="0"/>
              <a:t>replaced</a:t>
            </a:r>
            <a:r>
              <a:rPr lang="en-US" dirty="0"/>
              <a:t> as the rest of the mechanical equipment was replaced in </a:t>
            </a:r>
            <a:r>
              <a:rPr lang="en-US" u="sng" dirty="0"/>
              <a:t>1995</a:t>
            </a:r>
            <a:r>
              <a:rPr lang="en-US" dirty="0"/>
              <a:t>. </a:t>
            </a:r>
          </a:p>
          <a:p>
            <a:r>
              <a:rPr lang="en-US" sz="1100" dirty="0"/>
              <a:t>Typically with a commercial building, a VAV within a HVAC system has individual controls for smaller zones. </a:t>
            </a:r>
          </a:p>
          <a:p>
            <a:r>
              <a:rPr lang="en-US" sz="1100" dirty="0"/>
              <a:t>When a VAV stops working the dampers can </a:t>
            </a:r>
            <a:r>
              <a:rPr lang="en-US" sz="1100" u="sng" dirty="0"/>
              <a:t>remain closed</a:t>
            </a:r>
            <a:r>
              <a:rPr lang="en-US" sz="1100" dirty="0"/>
              <a:t>, or in the </a:t>
            </a:r>
            <a:r>
              <a:rPr lang="en-US" sz="1100" u="sng" dirty="0"/>
              <a:t>open position </a:t>
            </a:r>
            <a:r>
              <a:rPr lang="en-US" sz="1100" dirty="0"/>
              <a:t>and </a:t>
            </a:r>
            <a:r>
              <a:rPr lang="en-US" sz="1100" u="sng" dirty="0"/>
              <a:t>cannot be adjusted</a:t>
            </a:r>
            <a:r>
              <a:rPr lang="en-US" sz="1100" dirty="0"/>
              <a:t>. </a:t>
            </a:r>
          </a:p>
          <a:p>
            <a:r>
              <a:rPr lang="en-US" sz="1150" dirty="0"/>
              <a:t>Additionally, sometimes the </a:t>
            </a:r>
            <a:r>
              <a:rPr lang="en-US" sz="1150" u="sng" dirty="0"/>
              <a:t>fans stop working </a:t>
            </a:r>
            <a:r>
              <a:rPr lang="en-US" sz="1150" dirty="0"/>
              <a:t>and they </a:t>
            </a:r>
            <a:r>
              <a:rPr lang="en-US" sz="1150" u="sng" dirty="0"/>
              <a:t>cannot</a:t>
            </a:r>
            <a:r>
              <a:rPr lang="en-US" sz="1150" dirty="0"/>
              <a:t> be controlled by a </a:t>
            </a:r>
            <a:r>
              <a:rPr lang="en-US" sz="1150" u="sng" dirty="0"/>
              <a:t>Direct Digital Control also known as </a:t>
            </a:r>
            <a:r>
              <a:rPr lang="en-US" sz="1150" dirty="0"/>
              <a:t>(DDC). </a:t>
            </a:r>
          </a:p>
          <a:p>
            <a:r>
              <a:rPr lang="en-US" sz="1400" dirty="0"/>
              <a:t>Currently, the VAVs are beyond their useful life expectancy and have begun to fail.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7F665-4B79-4023-9A30-BAE317CA09A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7888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dirty="0"/>
              <a:t>This is priority #11, 27 and 35 and </a:t>
            </a:r>
            <a:r>
              <a:rPr lang="en-US" sz="1100" u="sng" dirty="0"/>
              <a:t>proposes structural reinforcement </a:t>
            </a:r>
            <a:r>
              <a:rPr lang="en-US" sz="1100" dirty="0"/>
              <a:t>and building </a:t>
            </a:r>
            <a:r>
              <a:rPr lang="en-US" sz="1100" u="sng" dirty="0"/>
              <a:t>rehab</a:t>
            </a:r>
            <a:r>
              <a:rPr lang="en-US" sz="1100" dirty="0"/>
              <a:t> for the </a:t>
            </a:r>
            <a:r>
              <a:rPr lang="en-US" sz="1100" u="sng" dirty="0"/>
              <a:t>Heroes, Armory and the Stewart water tower</a:t>
            </a:r>
            <a:r>
              <a:rPr lang="en-US" sz="1100" dirty="0"/>
              <a:t>. </a:t>
            </a:r>
          </a:p>
          <a:p>
            <a:r>
              <a:rPr lang="en-US" sz="1150" dirty="0"/>
              <a:t>These structures were </a:t>
            </a:r>
            <a:r>
              <a:rPr lang="en-US" sz="1150" u="sng" dirty="0"/>
              <a:t>constructed</a:t>
            </a:r>
            <a:r>
              <a:rPr lang="en-US" sz="1150" dirty="0"/>
              <a:t> in the </a:t>
            </a:r>
            <a:r>
              <a:rPr lang="en-US" sz="1150" u="sng" dirty="0"/>
              <a:t>early 1900s</a:t>
            </a:r>
            <a:r>
              <a:rPr lang="en-US" sz="1150" dirty="0"/>
              <a:t> and they are not structurally sound. </a:t>
            </a:r>
          </a:p>
          <a:p>
            <a:r>
              <a:rPr lang="en-US" dirty="0"/>
              <a:t>If a </a:t>
            </a:r>
            <a:r>
              <a:rPr lang="en-US" u="sng" dirty="0"/>
              <a:t>major seismic event were to happen</a:t>
            </a:r>
            <a:r>
              <a:rPr lang="en-US" dirty="0"/>
              <a:t>, </a:t>
            </a:r>
          </a:p>
          <a:p>
            <a:r>
              <a:rPr lang="en-US" sz="1050" dirty="0"/>
              <a:t>the </a:t>
            </a:r>
            <a:r>
              <a:rPr lang="en-US" sz="1050" u="sng" dirty="0"/>
              <a:t>buildings and water tower </a:t>
            </a:r>
            <a:r>
              <a:rPr lang="en-US" sz="1050" dirty="0"/>
              <a:t>would </a:t>
            </a:r>
            <a:r>
              <a:rPr lang="en-US" sz="1050" u="sng" dirty="0"/>
              <a:t>encounter major damage </a:t>
            </a:r>
            <a:r>
              <a:rPr lang="en-US" sz="1050" dirty="0"/>
              <a:t>and </a:t>
            </a:r>
            <a:r>
              <a:rPr lang="en-US" sz="1050" u="sng" dirty="0"/>
              <a:t>could have complete failure</a:t>
            </a:r>
            <a:r>
              <a:rPr lang="en-US" sz="1050" dirty="0"/>
              <a:t>.  </a:t>
            </a:r>
          </a:p>
          <a:p>
            <a:r>
              <a:rPr lang="en-US" dirty="0"/>
              <a:t>This project would provide for </a:t>
            </a:r>
            <a:r>
              <a:rPr lang="en-US" u="sng" dirty="0"/>
              <a:t>safer buildings </a:t>
            </a:r>
            <a:r>
              <a:rPr lang="en-US" dirty="0"/>
              <a:t>and a safer water tower, </a:t>
            </a:r>
          </a:p>
          <a:p>
            <a:r>
              <a:rPr lang="en-US" dirty="0"/>
              <a:t>and will </a:t>
            </a:r>
            <a:r>
              <a:rPr lang="en-US" u="sng" dirty="0"/>
              <a:t>preserve the history for Nevadans</a:t>
            </a:r>
            <a:r>
              <a:rPr lang="en-US" dirty="0"/>
              <a:t>. 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7F665-4B79-4023-9A30-BAE317CA09A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380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This project is priority #12 and proposes HVAC Renovations at the Carson City DMV and is *100% Highway Funded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The Carson City DMV has </a:t>
            </a:r>
            <a:r>
              <a:rPr lang="en-US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numerous types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of </a:t>
            </a:r>
            <a:r>
              <a:rPr lang="en-US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heating and air conditioning systems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to include </a:t>
            </a:r>
            <a:r>
              <a:rPr lang="en-US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package units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boilers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chillers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and </a:t>
            </a:r>
            <a:r>
              <a:rPr lang="en-US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cooling towers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ALL systems are </a:t>
            </a:r>
            <a:r>
              <a:rPr lang="en-US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older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than </a:t>
            </a:r>
            <a:r>
              <a:rPr lang="en-US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20 years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and </a:t>
            </a:r>
            <a:r>
              <a:rPr lang="en-US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beyond their useful life expectancy and are failing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1100" dirty="0">
                <a:latin typeface="Times New Roman" panose="02020603050405020304" pitchFamily="18" charset="0"/>
              </a:rPr>
              <a:t>Once these systems are </a:t>
            </a:r>
            <a:r>
              <a:rPr lang="en-US" sz="1100" u="sng" dirty="0">
                <a:latin typeface="Times New Roman" panose="02020603050405020304" pitchFamily="18" charset="0"/>
              </a:rPr>
              <a:t>replaced</a:t>
            </a:r>
            <a:r>
              <a:rPr lang="en-US" sz="1100" dirty="0">
                <a:latin typeface="Times New Roman" panose="02020603050405020304" pitchFamily="18" charset="0"/>
              </a:rPr>
              <a:t>, they will be </a:t>
            </a:r>
            <a:r>
              <a:rPr lang="en-US" sz="1100" u="sng" dirty="0">
                <a:latin typeface="Times New Roman" panose="02020603050405020304" pitchFamily="18" charset="0"/>
              </a:rPr>
              <a:t>energy efficient</a:t>
            </a:r>
            <a:r>
              <a:rPr lang="en-US" sz="1100" dirty="0">
                <a:latin typeface="Times New Roman" panose="02020603050405020304" pitchFamily="18" charset="0"/>
              </a:rPr>
              <a:t> and can be </a:t>
            </a:r>
            <a:r>
              <a:rPr lang="en-US" sz="1100" u="sng" dirty="0">
                <a:latin typeface="Times New Roman" panose="02020603050405020304" pitchFamily="18" charset="0"/>
              </a:rPr>
              <a:t>managed</a:t>
            </a:r>
            <a:r>
              <a:rPr lang="en-US" sz="1100" dirty="0">
                <a:latin typeface="Times New Roman" panose="02020603050405020304" pitchFamily="18" charset="0"/>
              </a:rPr>
              <a:t> with a </a:t>
            </a:r>
            <a:r>
              <a:rPr lang="en-US" sz="1100" u="sng" dirty="0">
                <a:latin typeface="Times New Roman" panose="02020603050405020304" pitchFamily="18" charset="0"/>
              </a:rPr>
              <a:t>DDC</a:t>
            </a:r>
            <a:r>
              <a:rPr lang="en-US" sz="1100" dirty="0">
                <a:latin typeface="Times New Roman" panose="02020603050405020304" pitchFamily="18" charset="0"/>
              </a:rPr>
              <a:t>. </a:t>
            </a:r>
          </a:p>
          <a:p>
            <a:pPr lvl="0">
              <a:defRPr/>
            </a:pPr>
            <a:r>
              <a:rPr lang="en-US" sz="1400" dirty="0">
                <a:latin typeface="Times New Roman" panose="02020603050405020304" pitchFamily="18" charset="0"/>
              </a:rPr>
              <a:t>The </a:t>
            </a:r>
            <a:r>
              <a:rPr lang="en-US" sz="1400" u="sng" dirty="0">
                <a:latin typeface="Times New Roman" panose="02020603050405020304" pitchFamily="18" charset="0"/>
              </a:rPr>
              <a:t>DDC will enable us to remotely control temperature adjustments</a:t>
            </a:r>
            <a:r>
              <a:rPr lang="en-US" sz="1400" dirty="0">
                <a:latin typeface="Times New Roman" panose="02020603050405020304" pitchFamily="18" charset="0"/>
              </a:rPr>
              <a:t>, </a:t>
            </a:r>
          </a:p>
          <a:p>
            <a:pPr lvl="0">
              <a:defRPr/>
            </a:pPr>
            <a:r>
              <a:rPr lang="en-US" dirty="0">
                <a:latin typeface="Times New Roman" panose="02020603050405020304" pitchFamily="18" charset="0"/>
              </a:rPr>
              <a:t>and will notify us when there is an alarm or system problem. </a:t>
            </a:r>
          </a:p>
          <a:p>
            <a:pPr lvl="0">
              <a:defRPr/>
            </a:pPr>
            <a:r>
              <a:rPr lang="en-US" sz="900" dirty="0">
                <a:latin typeface="Times New Roman" panose="02020603050405020304" pitchFamily="18" charset="0"/>
              </a:rPr>
              <a:t>Allowing B&amp;G to fix system problems before the building occupants are aware there is an issue. </a:t>
            </a:r>
          </a:p>
          <a:p>
            <a:pPr lvl="0">
              <a:defRPr/>
            </a:pPr>
            <a:endParaRPr lang="en-US" u="sng" dirty="0">
              <a:latin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</a:rPr>
              <a:t>This project assists the </a:t>
            </a:r>
            <a:r>
              <a:rPr lang="en-US" u="sng" dirty="0">
                <a:latin typeface="Times New Roman" panose="02020603050405020304" pitchFamily="18" charset="0"/>
              </a:rPr>
              <a:t>State</a:t>
            </a:r>
            <a:r>
              <a:rPr lang="en-US" dirty="0">
                <a:latin typeface="Times New Roman" panose="02020603050405020304" pitchFamily="18" charset="0"/>
              </a:rPr>
              <a:t> in achieving the goals set out in </a:t>
            </a:r>
            <a:r>
              <a:rPr lang="en-US" u="sng" dirty="0">
                <a:latin typeface="Times New Roman" panose="02020603050405020304" pitchFamily="18" charset="0"/>
              </a:rPr>
              <a:t>Senate Bill 254 </a:t>
            </a:r>
            <a:r>
              <a:rPr lang="en-US" dirty="0">
                <a:latin typeface="Times New Roman" panose="02020603050405020304" pitchFamily="18" charset="0"/>
              </a:rPr>
              <a:t>and the </a:t>
            </a:r>
            <a:r>
              <a:rPr lang="en-US" u="sng" dirty="0">
                <a:latin typeface="Times New Roman" panose="02020603050405020304" pitchFamily="18" charset="0"/>
              </a:rPr>
              <a:t>Governor’s executive </a:t>
            </a:r>
            <a:r>
              <a:rPr lang="en-US" dirty="0">
                <a:latin typeface="Times New Roman" panose="02020603050405020304" pitchFamily="18" charset="0"/>
              </a:rPr>
              <a:t>order that states, "</a:t>
            </a:r>
            <a:r>
              <a:rPr lang="en-US" u="sng" dirty="0">
                <a:latin typeface="Times New Roman" panose="02020603050405020304" pitchFamily="18" charset="0"/>
              </a:rPr>
              <a:t>The primary U.S. Climate goal is to reduce greenhouse gas emissions by at least 26-28 percent below 2005 levels by 2025</a:t>
            </a:r>
            <a:r>
              <a:rPr lang="en-US" dirty="0">
                <a:latin typeface="Times New Roman" panose="02020603050405020304" pitchFamily="18" charset="0"/>
              </a:rPr>
              <a:t>."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7F665-4B79-4023-9A30-BAE317CA09A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8929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The manufacturer’s warranty on heat exchangers is 20 years. </a:t>
            </a:r>
          </a:p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Please look at the </a:t>
            </a:r>
            <a:r>
              <a:rPr lang="en-US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picture on the left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The </a:t>
            </a:r>
            <a:r>
              <a:rPr lang="en-US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heat exchanger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is a </a:t>
            </a:r>
            <a:r>
              <a:rPr lang="en-US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thin gauged steel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that </a:t>
            </a:r>
            <a:r>
              <a:rPr lang="en-US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expands and contracts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when the system </a:t>
            </a:r>
            <a:r>
              <a:rPr lang="en-US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heats up and cools down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With </a:t>
            </a:r>
            <a:r>
              <a:rPr lang="en-US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expansion and contraction over time 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this can cause the </a:t>
            </a:r>
            <a:r>
              <a:rPr lang="en-US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steel to weaken and crack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When the heat exchanger has a </a:t>
            </a:r>
            <a:r>
              <a:rPr lang="en-US" sz="105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crack</a:t>
            </a:r>
            <a:r>
              <a:rPr lang="en-US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it will </a:t>
            </a:r>
            <a:r>
              <a:rPr lang="en-US" sz="105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leak Carbon Monoxide (CO) </a:t>
            </a:r>
            <a:r>
              <a:rPr lang="en-US" sz="1050" dirty="0">
                <a:latin typeface="Times New Roman" panose="02020603050405020304" pitchFamily="18" charset="0"/>
                <a:ea typeface="Times New Roman" panose="02020603050405020304" pitchFamily="18" charset="0"/>
              </a:rPr>
              <a:t>into the occupied space. </a:t>
            </a:r>
            <a:r>
              <a:rPr lang="en-US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 is a gas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which can </a:t>
            </a:r>
            <a:r>
              <a:rPr lang="en-US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cause (headaches, nausea, dizziness, breathlessness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and </a:t>
            </a:r>
            <a:r>
              <a:rPr lang="en-US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death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Approximately, 1000 people die every year in the US from CO poisoning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 </a:t>
            </a:r>
          </a:p>
          <a:p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The picture on the right shows a </a:t>
            </a:r>
            <a:r>
              <a:rPr lang="en-US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typical compressor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that uses </a:t>
            </a:r>
            <a:r>
              <a:rPr lang="en-US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R22 refrigerant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r>
              <a:rPr lang="en-US" sz="11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R22 refrigerant</a:t>
            </a:r>
            <a:r>
              <a:rPr lang="en-US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is </a:t>
            </a:r>
            <a:r>
              <a:rPr lang="en-US" sz="11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no longer EPA compliant </a:t>
            </a:r>
            <a:r>
              <a:rPr lang="en-US" sz="11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and no longer sold in the US as of January 2020.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7F665-4B79-4023-9A30-BAE317CA09A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447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dirty="0"/>
              <a:t>This project is priority #13 and proposes to restore the </a:t>
            </a:r>
            <a:r>
              <a:rPr lang="en-US" sz="1000" u="sng" dirty="0"/>
              <a:t>Capitol domes </a:t>
            </a:r>
            <a:r>
              <a:rPr lang="en-US" sz="1000" dirty="0"/>
              <a:t>that are </a:t>
            </a:r>
            <a:r>
              <a:rPr lang="en-US" sz="1000" u="sng" dirty="0"/>
              <a:t>cracking</a:t>
            </a:r>
            <a:r>
              <a:rPr lang="en-US" sz="1000" dirty="0"/>
              <a:t> and are </a:t>
            </a:r>
            <a:r>
              <a:rPr lang="en-US" sz="1000" u="sng" dirty="0"/>
              <a:t>leaking</a:t>
            </a:r>
            <a:r>
              <a:rPr lang="en-US" sz="1000" dirty="0"/>
              <a:t>. </a:t>
            </a:r>
            <a:r>
              <a:rPr lang="en-US" dirty="0"/>
              <a:t>The </a:t>
            </a:r>
            <a:r>
              <a:rPr lang="en-US" u="sng" dirty="0"/>
              <a:t>last restoration</a:t>
            </a:r>
            <a:r>
              <a:rPr lang="en-US" dirty="0"/>
              <a:t> of the </a:t>
            </a:r>
            <a:r>
              <a:rPr lang="en-US" u="sng" dirty="0"/>
              <a:t>domes</a:t>
            </a:r>
            <a:r>
              <a:rPr lang="en-US" dirty="0"/>
              <a:t> was in </a:t>
            </a:r>
            <a:r>
              <a:rPr lang="en-US" u="sng" dirty="0"/>
              <a:t>1993</a:t>
            </a:r>
            <a:r>
              <a:rPr lang="en-US" dirty="0"/>
              <a:t>. </a:t>
            </a:r>
          </a:p>
          <a:p>
            <a:r>
              <a:rPr lang="en-US" dirty="0"/>
              <a:t>The domes will be </a:t>
            </a:r>
            <a:r>
              <a:rPr lang="en-US" u="sng" dirty="0"/>
              <a:t>repaired and painted</a:t>
            </a:r>
            <a:r>
              <a:rPr lang="en-US" dirty="0"/>
              <a:t> to </a:t>
            </a:r>
            <a:r>
              <a:rPr lang="en-US" u="sng" dirty="0"/>
              <a:t>prevent further deterioration</a:t>
            </a:r>
            <a:r>
              <a:rPr lang="en-US" dirty="0"/>
              <a:t>. </a:t>
            </a:r>
          </a:p>
          <a:p>
            <a:r>
              <a:rPr lang="en-US" dirty="0"/>
              <a:t>The </a:t>
            </a:r>
            <a:r>
              <a:rPr lang="en-US" u="sng" dirty="0"/>
              <a:t>fascia, soffits, windows, doors and the sandstone mortar joints</a:t>
            </a:r>
            <a:r>
              <a:rPr lang="en-US" dirty="0"/>
              <a:t> have not been repaired and/or painted since the </a:t>
            </a:r>
            <a:r>
              <a:rPr lang="en-US" u="sng" dirty="0"/>
              <a:t>Capitol renovation in 1979</a:t>
            </a:r>
            <a:r>
              <a:rPr lang="en-US" dirty="0"/>
              <a:t>. </a:t>
            </a:r>
          </a:p>
          <a:p>
            <a:r>
              <a:rPr lang="en-US" sz="1100" dirty="0"/>
              <a:t>The scope of this project will perform an </a:t>
            </a:r>
            <a:r>
              <a:rPr lang="en-US" sz="1100" u="sng" dirty="0"/>
              <a:t>exterior renovation </a:t>
            </a:r>
            <a:r>
              <a:rPr lang="en-US" sz="1100" dirty="0"/>
              <a:t>at the </a:t>
            </a:r>
            <a:r>
              <a:rPr lang="en-US" sz="1100" u="sng" dirty="0"/>
              <a:t>Capitol and Annex building</a:t>
            </a:r>
            <a:r>
              <a:rPr lang="en-US" sz="1100" dirty="0"/>
              <a:t>.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7F665-4B79-4023-9A30-BAE317CA09A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1758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defTabSz="931774">
              <a:defRPr/>
            </a:pPr>
            <a:r>
              <a:rPr lang="en-US" dirty="0"/>
              <a:t>This project is priority #14 and proposes to repair the </a:t>
            </a:r>
            <a:r>
              <a:rPr lang="en-US" u="sng" dirty="0"/>
              <a:t>Hobart Dam</a:t>
            </a:r>
            <a:r>
              <a:rPr lang="en-US" dirty="0"/>
              <a:t> as it is a </a:t>
            </a:r>
            <a:r>
              <a:rPr lang="en-US" u="sng" dirty="0"/>
              <a:t>significant safety hazard</a:t>
            </a:r>
            <a:r>
              <a:rPr lang="en-US" dirty="0"/>
              <a:t> and is </a:t>
            </a:r>
            <a:r>
              <a:rPr lang="en-US" u="sng" dirty="0"/>
              <a:t>not</a:t>
            </a:r>
            <a:r>
              <a:rPr lang="en-US" dirty="0"/>
              <a:t> in </a:t>
            </a:r>
            <a:r>
              <a:rPr lang="en-US" u="sng" dirty="0"/>
              <a:t>compliance</a:t>
            </a:r>
            <a:r>
              <a:rPr lang="en-US" dirty="0"/>
              <a:t> with </a:t>
            </a:r>
            <a:r>
              <a:rPr lang="en-US" u="sng" dirty="0"/>
              <a:t>NRS 535 Dam Safety.</a:t>
            </a:r>
          </a:p>
          <a:p>
            <a:pPr defTabSz="931774">
              <a:defRPr/>
            </a:pPr>
            <a:r>
              <a:rPr lang="en-US" dirty="0"/>
              <a:t>This CIP project will provide </a:t>
            </a:r>
            <a:r>
              <a:rPr lang="en-US" u="sng" dirty="0"/>
              <a:t>schematic design </a:t>
            </a:r>
            <a:r>
              <a:rPr lang="en-US" dirty="0"/>
              <a:t>to </a:t>
            </a:r>
            <a:r>
              <a:rPr lang="en-US" u="sng" dirty="0"/>
              <a:t>rehab and will perform structural</a:t>
            </a:r>
            <a:r>
              <a:rPr lang="en-US" dirty="0"/>
              <a:t> and </a:t>
            </a:r>
            <a:r>
              <a:rPr lang="en-US" u="sng" dirty="0"/>
              <a:t>function upgrades </a:t>
            </a:r>
            <a:r>
              <a:rPr lang="en-US" dirty="0"/>
              <a:t>of the Hobart Dam.</a:t>
            </a:r>
          </a:p>
          <a:p>
            <a:pPr defTabSz="931774">
              <a:defRPr/>
            </a:pPr>
            <a:r>
              <a:rPr lang="en-US" dirty="0"/>
              <a:t>The scope of work includes an </a:t>
            </a:r>
            <a:r>
              <a:rPr lang="en-US" u="sng" dirty="0"/>
              <a:t>assessment of existing conditions</a:t>
            </a:r>
            <a:r>
              <a:rPr lang="en-US" dirty="0"/>
              <a:t>, </a:t>
            </a:r>
            <a:r>
              <a:rPr lang="en-US" u="sng" dirty="0"/>
              <a:t>regrading,</a:t>
            </a:r>
          </a:p>
          <a:p>
            <a:pPr defTabSz="931774">
              <a:defRPr/>
            </a:pPr>
            <a:r>
              <a:rPr lang="en-US" u="sng" dirty="0"/>
              <a:t>placement of riprap, spillway repair, and discharge piping and valve repairs</a:t>
            </a:r>
            <a:r>
              <a:rPr lang="en-US" dirty="0"/>
              <a:t>. </a:t>
            </a:r>
          </a:p>
          <a:p>
            <a:pPr lvl="0" defTabSz="931774">
              <a:defRPr/>
            </a:pPr>
            <a:r>
              <a:rPr lang="en-US" sz="1150" dirty="0"/>
              <a:t>Failure of this dam would not only </a:t>
            </a:r>
            <a:r>
              <a:rPr lang="en-US" sz="1150" u="sng" dirty="0"/>
              <a:t>interrupt water supply </a:t>
            </a:r>
            <a:r>
              <a:rPr lang="en-US" sz="1150" dirty="0"/>
              <a:t>to </a:t>
            </a:r>
            <a:r>
              <a:rPr lang="en-US" sz="1150" u="sng" dirty="0"/>
              <a:t>Carson City and </a:t>
            </a:r>
            <a:r>
              <a:rPr lang="en-US" sz="1150" u="sng" dirty="0" err="1"/>
              <a:t>Storey</a:t>
            </a:r>
            <a:r>
              <a:rPr lang="en-US" u="sng" dirty="0"/>
              <a:t> County but</a:t>
            </a:r>
            <a:r>
              <a:rPr lang="en-US" dirty="0"/>
              <a:t> would </a:t>
            </a:r>
            <a:r>
              <a:rPr lang="en-US" u="sng" dirty="0"/>
              <a:t>potentially damage property and endanger lives.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7F665-4B79-4023-9A30-BAE317CA09A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866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D6051-FFA2-44CF-8571-1966072CF082}" type="datetime1">
              <a:rPr lang="en-US" smtClean="0"/>
              <a:t>8/21/2020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         5</a:t>
            </a: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D79CCDD5-C9AA-4D44-8B22-57D42E1A48A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E8DC5-24B9-48BF-BE26-CF4176A59616}" type="datetime1">
              <a:rPr lang="en-US" smtClean="0"/>
              <a:t>8/21/2020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         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CCDD5-C9AA-4D44-8B22-57D42E1A48A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D79CCDD5-C9AA-4D44-8B22-57D42E1A48A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3045D-695C-44CF-8172-450A47C94F08}" type="datetime1">
              <a:rPr lang="en-US" smtClean="0"/>
              <a:t>8/21/2020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         5</a:t>
            </a: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4E28A-E83E-42F4-BE33-C46CD98E9C12}" type="datetime1">
              <a:rPr lang="en-US" smtClean="0"/>
              <a:t>8/21/2020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         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D79CCDD5-C9AA-4D44-8B22-57D42E1A48A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         5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B7A250-9259-4C61-A228-7EC361EBA5DE}" type="datetime1">
              <a:rPr lang="en-US" smtClean="0"/>
              <a:t>8/21/2020</a:t>
            </a:fld>
            <a:endParaRPr lang="en-US" dirty="0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D79CCDD5-C9AA-4D44-8B22-57D42E1A48A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30FEA0E2-6675-4210-B1DB-5A8155EE5286}" type="datetime1">
              <a:rPr lang="en-US" smtClean="0"/>
              <a:t>8/21/2020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         5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CCDD5-C9AA-4D44-8B22-57D42E1A48A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0082EB-B4D4-4606-A3E8-2FEA60566F86}" type="datetime1">
              <a:rPr lang="en-US" smtClean="0"/>
              <a:t>8/21/2020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r>
              <a:rPr lang="en-US" dirty="0"/>
              <a:t>         5</a:t>
            </a:r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D79CCDD5-C9AA-4D44-8B22-57D42E1A48A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6A418-BFA0-46B8-A1E8-1FDACB6669E0}" type="datetime1">
              <a:rPr lang="en-US" smtClean="0"/>
              <a:t>8/21/2020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         5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D79CCDD5-C9AA-4D44-8B22-57D42E1A48A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DD9DD-4C06-448D-BBEA-6A2F18EC23D8}" type="datetime1">
              <a:rPr lang="en-US" smtClean="0"/>
              <a:t>8/21/2020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         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79CCDD5-C9AA-4D44-8B22-57D42E1A48A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D79CCDD5-C9AA-4D44-8B22-57D42E1A48A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9FF85-10E2-4EA1-A0B6-14BA1CA90849}" type="datetime1">
              <a:rPr lang="en-US" smtClean="0"/>
              <a:t>8/21/2020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r>
              <a:rPr lang="en-US" dirty="0"/>
              <a:t>         5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D79CCDD5-C9AA-4D44-8B22-57D42E1A48A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5CFBE05F-8CD8-4B65-AF1B-791C5AE673E6}" type="datetime1">
              <a:rPr lang="en-US" smtClean="0"/>
              <a:t>8/21/2020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r>
              <a:rPr lang="en-US" dirty="0"/>
              <a:t>         5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F987EEBC-FE58-41AB-8753-D3358F9ACFE2}" type="datetime1">
              <a:rPr lang="en-US" smtClean="0"/>
              <a:t>8/21/2020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         5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D79CCDD5-C9AA-4D44-8B22-57D42E1A48A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hdr="0" ftr="0" dt="0"/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body" idx="1"/>
          </p:nvPr>
        </p:nvSpPr>
        <p:spPr>
          <a:xfrm>
            <a:off x="152400" y="5638800"/>
            <a:ext cx="8827801" cy="617042"/>
          </a:xfrm>
        </p:spPr>
        <p:txBody>
          <a:bodyPr>
            <a:normAutofit fontScale="85000" lnSpcReduction="20000"/>
          </a:bodyPr>
          <a:lstStyle/>
          <a:p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+mj-lt"/>
                <a:cs typeface="Andalus" panose="02020603050405020304" pitchFamily="18" charset="-78"/>
              </a:rPr>
              <a:t>LAURA E. FREED, Director</a:t>
            </a:r>
          </a:p>
          <a:p>
            <a:r>
              <a:rPr lang="en-US" sz="2200" dirty="0">
                <a:solidFill>
                  <a:schemeClr val="bg2">
                    <a:lumMod val="25000"/>
                  </a:schemeClr>
                </a:solidFill>
                <a:latin typeface="+mj-lt"/>
                <a:cs typeface="Andalus" panose="02020603050405020304" pitchFamily="18" charset="-78"/>
              </a:rPr>
              <a:t>Ron Cothran, Deputy Administrator</a:t>
            </a:r>
          </a:p>
          <a:p>
            <a:endParaRPr lang="en-US" sz="2600" dirty="0">
              <a:solidFill>
                <a:schemeClr val="accent2">
                  <a:lumMod val="75000"/>
                </a:schemeClr>
              </a:solidFill>
              <a:latin typeface="Arial Narrow" panose="020B0606020202030204" pitchFamily="34" charset="0"/>
              <a:cs typeface="Andalus" panose="02020603050405020304" pitchFamily="18" charset="-78"/>
            </a:endParaRPr>
          </a:p>
          <a:p>
            <a:pPr algn="l"/>
            <a:endParaRPr lang="en-US" sz="3200" dirty="0">
              <a:latin typeface="Arial Narrow" panose="020B0606020202030204" pitchFamily="34" charset="0"/>
              <a:cs typeface="Andalus" panose="02020603050405020304" pitchFamily="18" charset="-78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800" y="152400"/>
            <a:ext cx="8816401" cy="297180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2">
                    <a:lumMod val="50000"/>
                  </a:schemeClr>
                </a:solidFill>
              </a:rPr>
              <a:t>DEPARTMENT OF ADMINISTRATION</a:t>
            </a:r>
            <a:br>
              <a:rPr lang="en-US" dirty="0">
                <a:solidFill>
                  <a:schemeClr val="accent2">
                    <a:lumMod val="50000"/>
                  </a:schemeClr>
                </a:solidFill>
                <a:latin typeface="+mn-lt"/>
              </a:rPr>
            </a:br>
            <a:r>
              <a:rPr lang="en-US" sz="1600" dirty="0">
                <a:solidFill>
                  <a:schemeClr val="accent2">
                    <a:lumMod val="50000"/>
                  </a:schemeClr>
                </a:solidFill>
              </a:rPr>
              <a:t>preserving the past, serving people today, planning for tomorrow</a:t>
            </a:r>
            <a:br>
              <a:rPr lang="en-US" sz="1600" dirty="0">
                <a:solidFill>
                  <a:schemeClr val="accent2">
                    <a:lumMod val="50000"/>
                  </a:schemeClr>
                </a:solidFill>
              </a:rPr>
            </a:br>
            <a:br>
              <a:rPr lang="en-US" sz="1600" dirty="0">
                <a:solidFill>
                  <a:schemeClr val="accent2">
                    <a:lumMod val="50000"/>
                  </a:schemeClr>
                </a:solidFill>
              </a:rPr>
            </a:br>
            <a:endParaRPr lang="en-US" sz="16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" y="2924783"/>
            <a:ext cx="8827801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buClr>
                <a:srgbClr val="629DD1"/>
              </a:buClr>
              <a:buSzPct val="85000"/>
            </a:pPr>
            <a:endParaRPr lang="en-US" sz="2200" b="1" cap="all" spc="250" dirty="0">
              <a:solidFill>
                <a:srgbClr val="297FD5">
                  <a:lumMod val="75000"/>
                </a:srgbClr>
              </a:solidFill>
              <a:latin typeface="+mj-lt"/>
              <a:cs typeface="Andalus" panose="02020603050405020304" pitchFamily="18" charset="-78"/>
            </a:endParaRPr>
          </a:p>
          <a:p>
            <a:pPr lvl="0" algn="ctr">
              <a:spcBef>
                <a:spcPct val="20000"/>
              </a:spcBef>
              <a:buClr>
                <a:srgbClr val="629DD1"/>
              </a:buClr>
              <a:buSzPct val="85000"/>
            </a:pPr>
            <a:r>
              <a:rPr lang="en-US" sz="2200" b="1" cap="all" spc="250" dirty="0">
                <a:solidFill>
                  <a:schemeClr val="bg2">
                    <a:lumMod val="25000"/>
                  </a:schemeClr>
                </a:solidFill>
                <a:latin typeface="+mj-lt"/>
                <a:cs typeface="Andalus" panose="02020603050405020304" pitchFamily="18" charset="-78"/>
              </a:rPr>
              <a:t>2022-2023 AGENCY REQUEST</a:t>
            </a:r>
          </a:p>
          <a:p>
            <a:pPr lvl="0" algn="ctr">
              <a:spcBef>
                <a:spcPct val="20000"/>
              </a:spcBef>
              <a:buClr>
                <a:srgbClr val="629DD1"/>
              </a:buClr>
              <a:buSzPct val="85000"/>
            </a:pPr>
            <a:r>
              <a:rPr lang="en-US" sz="2200" b="1" cap="all" spc="250" dirty="0">
                <a:solidFill>
                  <a:schemeClr val="bg2">
                    <a:lumMod val="25000"/>
                  </a:schemeClr>
                </a:solidFill>
                <a:latin typeface="+mj-lt"/>
                <a:cs typeface="Andalus" panose="02020603050405020304" pitchFamily="18" charset="-78"/>
              </a:rPr>
              <a:t>CIP Budget Overview Presentation</a:t>
            </a:r>
          </a:p>
          <a:p>
            <a:pPr lvl="0" algn="ctr">
              <a:spcBef>
                <a:spcPct val="20000"/>
              </a:spcBef>
              <a:buClr>
                <a:srgbClr val="629DD1"/>
              </a:buClr>
              <a:buSzPct val="85000"/>
            </a:pPr>
            <a:endParaRPr lang="en-US" sz="2200" b="1" cap="all" spc="250" dirty="0">
              <a:solidFill>
                <a:schemeClr val="bg2">
                  <a:lumMod val="25000"/>
                </a:schemeClr>
              </a:solidFill>
              <a:latin typeface="+mj-lt"/>
              <a:cs typeface="Andalus" panose="02020603050405020304" pitchFamily="18" charset="-78"/>
            </a:endParaRPr>
          </a:p>
          <a:p>
            <a:pPr algn="ctr">
              <a:spcBef>
                <a:spcPct val="20000"/>
              </a:spcBef>
              <a:buClr>
                <a:srgbClr val="629DD1"/>
              </a:buClr>
              <a:buSzPct val="85000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+mj-lt"/>
                <a:cs typeface="Andalus" panose="02020603050405020304" pitchFamily="18" charset="-78"/>
              </a:rPr>
              <a:t>September 27, 2020</a:t>
            </a:r>
            <a:endParaRPr lang="en-US" sz="2200" b="1" cap="all" spc="250" dirty="0">
              <a:solidFill>
                <a:schemeClr val="bg2">
                  <a:lumMod val="25000"/>
                </a:schemeClr>
              </a:solidFill>
              <a:latin typeface="+mj-lt"/>
              <a:cs typeface="Andalus" panose="02020603050405020304" pitchFamily="18" charset="-7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E934DB-02C0-431E-B6B5-E892A4AA45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228600"/>
            <a:ext cx="1371600" cy="138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716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ACF3E4-878F-4754-9AF8-3733D08AD1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1752" y="1676400"/>
            <a:ext cx="4040188" cy="685800"/>
          </a:xfrm>
        </p:spPr>
        <p:txBody>
          <a:bodyPr/>
          <a:lstStyle/>
          <a:p>
            <a:r>
              <a:rPr lang="en-US" sz="1200" b="0" dirty="0"/>
              <a:t>These buildings within the Capitol Complex are boarded up and are not safe for human occupancy</a:t>
            </a:r>
          </a:p>
          <a:p>
            <a:r>
              <a:rPr lang="en-US" sz="1200" b="0" dirty="0"/>
              <a:t>Building new structures would cost less as opposed to remodeling 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E904F3-76E0-45F5-9B2E-753460E0A1AD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990600"/>
          </a:xfrm>
        </p:spPr>
        <p:txBody>
          <a:bodyPr/>
          <a:lstStyle/>
          <a:p>
            <a:r>
              <a:rPr lang="en-US" sz="1200" b="0" dirty="0"/>
              <a:t>Maintaining the grounds at this location costs the State approximate $10,000 per month</a:t>
            </a:r>
          </a:p>
          <a:p>
            <a:r>
              <a:rPr lang="en-US" sz="1200" b="0" dirty="0"/>
              <a:t>Achieve the goals set out in Senate Bill 254 and the Governor’s executive order to reduce greenhouse gas emissions</a:t>
            </a:r>
          </a:p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AF38A4D-B70A-4BAF-B564-B7186DA36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Demolition of Cottages </a:t>
            </a:r>
            <a:br>
              <a:rPr lang="en-US" dirty="0"/>
            </a:br>
            <a:r>
              <a:rPr lang="en-US" sz="1600" dirty="0"/>
              <a:t>Priority #15 - $1,381,237 </a:t>
            </a:r>
          </a:p>
        </p:txBody>
      </p:sp>
      <p:pic>
        <p:nvPicPr>
          <p:cNvPr id="8" name="Content Placeholder 8" descr="A tree in a park&#10;&#10;Description automatically generated">
            <a:extLst>
              <a:ext uri="{FF2B5EF4-FFF2-40B4-BE49-F238E27FC236}">
                <a16:creationId xmlns:a16="http://schemas.microsoft.com/office/drawing/2014/main" id="{8779A218-14D8-4AD7-A4E5-F37673452189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" b="13775"/>
          <a:stretch/>
        </p:blipFill>
        <p:spPr>
          <a:xfrm>
            <a:off x="301625" y="3066543"/>
            <a:ext cx="4041775" cy="2628327"/>
          </a:xfrm>
        </p:spPr>
      </p:pic>
      <p:pic>
        <p:nvPicPr>
          <p:cNvPr id="9" name="Content Placeholder 9" descr="An empty road with trees on the side of the street&#10;&#10;Description automatically generated">
            <a:extLst>
              <a:ext uri="{FF2B5EF4-FFF2-40B4-BE49-F238E27FC236}">
                <a16:creationId xmlns:a16="http://schemas.microsoft.com/office/drawing/2014/main" id="{C19DE841-BB7C-4578-BB5D-8B287A926E2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245527"/>
            <a:ext cx="4038600" cy="2273534"/>
          </a:xfrm>
        </p:spPr>
      </p:pic>
    </p:spTree>
    <p:extLst>
      <p:ext uri="{BB962C8B-B14F-4D97-AF65-F5344CB8AC3E}">
        <p14:creationId xmlns:p14="http://schemas.microsoft.com/office/powerpoint/2010/main" val="26553620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F0EE08C-6277-4307-AF78-527AFD0D12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990600"/>
          </a:xfrm>
        </p:spPr>
        <p:txBody>
          <a:bodyPr/>
          <a:lstStyle/>
          <a:p>
            <a:r>
              <a:rPr lang="en-US" sz="1200" b="0" dirty="0"/>
              <a:t>The building was constructed in 1957 63 years old</a:t>
            </a:r>
          </a:p>
          <a:p>
            <a:r>
              <a:rPr lang="en-US" sz="1200" b="0" dirty="0"/>
              <a:t>Single pane windows are not energy efficient and will hinder the new mechanical system from working correctly 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6C2CB9-F073-4F99-9AD6-EC3FB326F748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990600"/>
          </a:xfrm>
        </p:spPr>
        <p:txBody>
          <a:bodyPr/>
          <a:lstStyle/>
          <a:p>
            <a:r>
              <a:rPr lang="en-US" sz="1200" b="0" dirty="0"/>
              <a:t>The HVAC, electrical and windows are beyond their useful life expectancy </a:t>
            </a:r>
          </a:p>
          <a:p>
            <a:r>
              <a:rPr lang="en-US" sz="1200" b="0" dirty="0"/>
              <a:t>HVAC 20-year life expectancy</a:t>
            </a:r>
          </a:p>
          <a:p>
            <a:r>
              <a:rPr lang="en-US" sz="1200" b="0" dirty="0"/>
              <a:t>Electrical 50-year life expectancy</a:t>
            </a:r>
          </a:p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3ED1B0C-F6FE-47AE-9005-DF2797288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Blasdel</a:t>
            </a:r>
            <a:r>
              <a:rPr lang="en-US" dirty="0"/>
              <a:t> Upgrade HVAC, Electrical and Windows</a:t>
            </a:r>
            <a:br>
              <a:rPr lang="en-US" dirty="0"/>
            </a:br>
            <a:r>
              <a:rPr lang="en-US" sz="1600" dirty="0"/>
              <a:t>Priority #16 - $1,694,101 </a:t>
            </a:r>
            <a:endParaRPr lang="en-US" dirty="0"/>
          </a:p>
        </p:txBody>
      </p:sp>
      <p:pic>
        <p:nvPicPr>
          <p:cNvPr id="8" name="Content Placeholder 7" descr="A large white building&#10;&#10;Description automatically generated">
            <a:extLst>
              <a:ext uri="{FF2B5EF4-FFF2-40B4-BE49-F238E27FC236}">
                <a16:creationId xmlns:a16="http://schemas.microsoft.com/office/drawing/2014/main" id="{371E733B-080B-4FF2-9341-2A98B38A72A7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5" y="3032363"/>
            <a:ext cx="4041775" cy="2696687"/>
          </a:xfrm>
        </p:spPr>
      </p:pic>
      <p:pic>
        <p:nvPicPr>
          <p:cNvPr id="10" name="Content Placeholder 8">
            <a:extLst>
              <a:ext uri="{FF2B5EF4-FFF2-40B4-BE49-F238E27FC236}">
                <a16:creationId xmlns:a16="http://schemas.microsoft.com/office/drawing/2014/main" id="{14BFD858-41AE-44A2-A613-82BC0D88C45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4800600" y="3245715"/>
            <a:ext cx="4038600" cy="2273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9105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1490E42-57D5-43C4-BED4-42D55F4617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947383"/>
          </a:xfrm>
        </p:spPr>
        <p:txBody>
          <a:bodyPr/>
          <a:lstStyle/>
          <a:p>
            <a:r>
              <a:rPr lang="en-US" sz="1200" b="0" dirty="0"/>
              <a:t>The controls are outdated, and Marlette cannot get parts</a:t>
            </a:r>
          </a:p>
          <a:p>
            <a:r>
              <a:rPr lang="en-US" sz="1200" b="0" dirty="0"/>
              <a:t>The pipe was installed in 1877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662320-FEE0-4E0D-B98C-288B7AE8E178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4791330" y="1042416"/>
            <a:ext cx="4041775" cy="1853184"/>
          </a:xfrm>
        </p:spPr>
        <p:txBody>
          <a:bodyPr/>
          <a:lstStyle/>
          <a:p>
            <a:r>
              <a:rPr lang="en-US" sz="1200" b="0" dirty="0"/>
              <a:t>Needs 72 more monitoring set point locations to ensure the safety and proper operations of the system</a:t>
            </a:r>
          </a:p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9B566B0-D495-4ED9-817D-00E984BA1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Monitor and Controls at Diversion Dam </a:t>
            </a:r>
            <a:br>
              <a:rPr lang="en-US" dirty="0"/>
            </a:br>
            <a:r>
              <a:rPr lang="en-US" sz="1600" dirty="0"/>
              <a:t>Priority #17 - $815,268</a:t>
            </a:r>
            <a:endParaRPr lang="en-US" dirty="0"/>
          </a:p>
        </p:txBody>
      </p:sp>
      <p:pic>
        <p:nvPicPr>
          <p:cNvPr id="8" name="Content Placeholder 15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342D2A8A-A053-48B8-B33E-F1EA40A9D93B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657" y="2471738"/>
            <a:ext cx="2149711" cy="3817937"/>
          </a:xfrm>
        </p:spPr>
      </p:pic>
      <p:pic>
        <p:nvPicPr>
          <p:cNvPr id="9" name="Content Placeholder 7" descr="A circuit board&#10;&#10;Description automatically generated">
            <a:extLst>
              <a:ext uri="{FF2B5EF4-FFF2-40B4-BE49-F238E27FC236}">
                <a16:creationId xmlns:a16="http://schemas.microsoft.com/office/drawing/2014/main" id="{5552EE1B-303F-42E3-A0C9-6F3D03924CC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867819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27844632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1DF52C5-57D6-4190-8066-74D9EB07F4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947383"/>
          </a:xfrm>
        </p:spPr>
        <p:txBody>
          <a:bodyPr/>
          <a:lstStyle/>
          <a:p>
            <a:r>
              <a:rPr lang="en-US" sz="1200" b="0" dirty="0"/>
              <a:t>This project will replace the 6 multizone HVAC units located at the </a:t>
            </a:r>
            <a:r>
              <a:rPr lang="en-US" sz="1200" b="0" dirty="0" err="1"/>
              <a:t>Belrose</a:t>
            </a:r>
            <a:r>
              <a:rPr lang="en-US" sz="1200" b="0" dirty="0"/>
              <a:t> Building in Las Vegas</a:t>
            </a:r>
          </a:p>
          <a:p>
            <a:r>
              <a:rPr lang="en-US" sz="1200" b="0" dirty="0"/>
              <a:t>If a multizone system stops working, part of the building will be uninhabitable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7C4F08-3B3F-47CE-9C40-A16191B43688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990600"/>
          </a:xfrm>
        </p:spPr>
        <p:txBody>
          <a:bodyPr/>
          <a:lstStyle/>
          <a:p>
            <a:r>
              <a:rPr lang="en-US" sz="1200" b="0" dirty="0"/>
              <a:t>The system is 23 years old and has reached the end of its useful life expectancy </a:t>
            </a:r>
          </a:p>
          <a:p>
            <a:r>
              <a:rPr lang="en-US" sz="1200" b="0" dirty="0"/>
              <a:t>These units use R-22 refrigerant, which is no longer available in the United States as of January 2020</a:t>
            </a:r>
          </a:p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A54129C-85F1-43EF-A8D0-5848A2CA8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Belrose</a:t>
            </a:r>
            <a:r>
              <a:rPr lang="en-US" dirty="0"/>
              <a:t> Mechanical Equipment Replacement</a:t>
            </a:r>
            <a:br>
              <a:rPr lang="en-US" dirty="0"/>
            </a:br>
            <a:r>
              <a:rPr lang="en-US" sz="1600" dirty="0"/>
              <a:t>Priority #18 - $2,290,717</a:t>
            </a:r>
            <a:endParaRPr lang="en-US" dirty="0"/>
          </a:p>
        </p:txBody>
      </p:sp>
      <p:pic>
        <p:nvPicPr>
          <p:cNvPr id="8" name="Content Placeholder 8" descr="A picture containing vehicle, sitting&#10;&#10;Description automatically generated">
            <a:extLst>
              <a:ext uri="{FF2B5EF4-FFF2-40B4-BE49-F238E27FC236}">
                <a16:creationId xmlns:a16="http://schemas.microsoft.com/office/drawing/2014/main" id="{B2606752-F94D-4A53-AF75-E935BD3E32B6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5" y="3032363"/>
            <a:ext cx="4041775" cy="2696687"/>
          </a:xfrm>
        </p:spPr>
      </p:pic>
      <p:pic>
        <p:nvPicPr>
          <p:cNvPr id="9" name="Content Placeholder 11" descr="A large white building&#10;&#10;Description generated with high confidence">
            <a:extLst>
              <a:ext uri="{FF2B5EF4-FFF2-40B4-BE49-F238E27FC236}">
                <a16:creationId xmlns:a16="http://schemas.microsoft.com/office/drawing/2014/main" id="{2582796E-B80F-4964-9758-7B9C48FB853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939672"/>
            <a:ext cx="4038600" cy="2885244"/>
          </a:xfrm>
        </p:spPr>
      </p:pic>
      <p:sp>
        <p:nvSpPr>
          <p:cNvPr id="10" name="Arrow: Down 9">
            <a:extLst>
              <a:ext uri="{FF2B5EF4-FFF2-40B4-BE49-F238E27FC236}">
                <a16:creationId xmlns:a16="http://schemas.microsoft.com/office/drawing/2014/main" id="{80A62060-BA35-4176-8F08-D19684F7CF9C}"/>
              </a:ext>
            </a:extLst>
          </p:cNvPr>
          <p:cNvSpPr/>
          <p:nvPr/>
        </p:nvSpPr>
        <p:spPr>
          <a:xfrm>
            <a:off x="1752600" y="3697499"/>
            <a:ext cx="152400" cy="381000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687C1D1B-1BB9-4D29-BA9C-FFCCC73CDC21}"/>
              </a:ext>
            </a:extLst>
          </p:cNvPr>
          <p:cNvSpPr/>
          <p:nvPr/>
        </p:nvSpPr>
        <p:spPr>
          <a:xfrm>
            <a:off x="3921380" y="2858844"/>
            <a:ext cx="152400" cy="381000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549F770C-809F-416A-BAA3-7D8B5D665CD9}"/>
              </a:ext>
            </a:extLst>
          </p:cNvPr>
          <p:cNvSpPr/>
          <p:nvPr/>
        </p:nvSpPr>
        <p:spPr>
          <a:xfrm>
            <a:off x="4114800" y="2775188"/>
            <a:ext cx="152400" cy="381000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695477A7-FA17-43BB-9625-E218BC35C9D1}"/>
              </a:ext>
            </a:extLst>
          </p:cNvPr>
          <p:cNvSpPr/>
          <p:nvPr/>
        </p:nvSpPr>
        <p:spPr>
          <a:xfrm>
            <a:off x="3657600" y="3093066"/>
            <a:ext cx="152400" cy="381000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9A85897F-AEEE-41EB-A2F1-815FFD24C011}"/>
              </a:ext>
            </a:extLst>
          </p:cNvPr>
          <p:cNvSpPr/>
          <p:nvPr/>
        </p:nvSpPr>
        <p:spPr>
          <a:xfrm>
            <a:off x="2838450" y="3474066"/>
            <a:ext cx="152400" cy="381000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BBADDF7B-E6B7-4272-83C7-3F84E9816989}"/>
              </a:ext>
            </a:extLst>
          </p:cNvPr>
          <p:cNvSpPr/>
          <p:nvPr/>
        </p:nvSpPr>
        <p:spPr>
          <a:xfrm>
            <a:off x="2209800" y="4078499"/>
            <a:ext cx="152400" cy="381000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1159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1DB2ADB-C06B-4976-81BE-7D3DC2B415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dirty="0"/>
          </a:p>
          <a:p>
            <a:r>
              <a:rPr lang="en-US" sz="1200" b="0" dirty="0"/>
              <a:t>Driveway electric heat trace failure  </a:t>
            </a:r>
          </a:p>
          <a:p>
            <a:r>
              <a:rPr lang="en-US" sz="1200" b="0" dirty="0"/>
              <a:t>10-year life expectancy </a:t>
            </a:r>
          </a:p>
          <a:p>
            <a:r>
              <a:rPr lang="en-US" sz="1200" b="0" dirty="0"/>
              <a:t>Ice and snow hazard 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063AC0-E4C6-4060-8127-8CC014CA7467}"/>
              </a:ext>
            </a:extLst>
          </p:cNvPr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sz="1200" b="0" dirty="0"/>
              <a:t>Current boiler was built to install a hydronic system</a:t>
            </a:r>
          </a:p>
          <a:p>
            <a:r>
              <a:rPr lang="en-US" sz="1200" b="0" dirty="0"/>
              <a:t>Hydronic systems have a 20-year life expectancy </a:t>
            </a:r>
          </a:p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C41E955-F081-4471-A5EF-7951C1278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Supreme Court Driveway Snow Melt System</a:t>
            </a:r>
            <a:br>
              <a:rPr lang="en-US" dirty="0"/>
            </a:br>
            <a:r>
              <a:rPr lang="en-US" sz="1600" dirty="0"/>
              <a:t>Priority #19 - $451,912</a:t>
            </a:r>
            <a:endParaRPr lang="en-US" dirty="0"/>
          </a:p>
        </p:txBody>
      </p:sp>
      <p:pic>
        <p:nvPicPr>
          <p:cNvPr id="8" name="Content Placeholder 6" descr="A close up of an empty sidewalk in front of a building&#10;&#10;Description automatically generated">
            <a:extLst>
              <a:ext uri="{FF2B5EF4-FFF2-40B4-BE49-F238E27FC236}">
                <a16:creationId xmlns:a16="http://schemas.microsoft.com/office/drawing/2014/main" id="{568EBC8F-C87A-4E9E-BB2C-D42647BC5A83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5" y="2865468"/>
            <a:ext cx="4041775" cy="3030477"/>
          </a:xfrm>
        </p:spPr>
      </p:pic>
      <p:pic>
        <p:nvPicPr>
          <p:cNvPr id="9" name="Content Placeholder 7" descr="A building with a mountain in the middle of a road&#10;&#10;Description automatically generated">
            <a:extLst>
              <a:ext uri="{FF2B5EF4-FFF2-40B4-BE49-F238E27FC236}">
                <a16:creationId xmlns:a16="http://schemas.microsoft.com/office/drawing/2014/main" id="{AC55533F-8216-4310-96AD-6D065525873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035014"/>
            <a:ext cx="4038600" cy="2694559"/>
          </a:xfrm>
        </p:spPr>
      </p:pic>
      <p:sp>
        <p:nvSpPr>
          <p:cNvPr id="10" name="Arrow: Up 9">
            <a:extLst>
              <a:ext uri="{FF2B5EF4-FFF2-40B4-BE49-F238E27FC236}">
                <a16:creationId xmlns:a16="http://schemas.microsoft.com/office/drawing/2014/main" id="{0A9F7B14-6C2B-431C-BE9B-315BB7B67CDD}"/>
              </a:ext>
            </a:extLst>
          </p:cNvPr>
          <p:cNvSpPr/>
          <p:nvPr/>
        </p:nvSpPr>
        <p:spPr>
          <a:xfrm rot="3127089">
            <a:off x="5305425" y="5017423"/>
            <a:ext cx="152400" cy="381000"/>
          </a:xfrm>
          <a:prstGeom prst="up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5745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EB70B0E-B847-4817-A582-FE02745051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dirty="0"/>
          </a:p>
          <a:p>
            <a:r>
              <a:rPr lang="en-US" sz="1200" b="0" dirty="0"/>
              <a:t>Elevator retrofits are necessary at the </a:t>
            </a:r>
            <a:r>
              <a:rPr lang="en-US" sz="1200" b="0" dirty="0" err="1"/>
              <a:t>Eicon</a:t>
            </a:r>
            <a:r>
              <a:rPr lang="en-US" sz="1200" b="0" dirty="0"/>
              <a:t>, NSLA, </a:t>
            </a:r>
            <a:r>
              <a:rPr lang="en-US" sz="1200" b="0" dirty="0" err="1"/>
              <a:t>Belrose</a:t>
            </a:r>
            <a:r>
              <a:rPr lang="en-US" sz="1200" b="0" dirty="0"/>
              <a:t> and the Frankie Sue 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43D452-C0DD-4B7C-A236-358983D46DE8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990600"/>
          </a:xfrm>
        </p:spPr>
        <p:txBody>
          <a:bodyPr/>
          <a:lstStyle/>
          <a:p>
            <a:r>
              <a:rPr lang="en-US" sz="1200" b="0" dirty="0"/>
              <a:t>It is necessary to upgrade the safety and control systems and the drive components in the existing elevators to provide a safer and more dependable elevator system</a:t>
            </a:r>
            <a:endParaRPr lang="en-US" sz="1200" dirty="0"/>
          </a:p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74E2AA5-E3D1-408C-9F48-D8C00AA0D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758952"/>
          </a:xfrm>
        </p:spPr>
        <p:txBody>
          <a:bodyPr>
            <a:normAutofit fontScale="90000"/>
          </a:bodyPr>
          <a:lstStyle/>
          <a:p>
            <a:r>
              <a:rPr lang="en-US" dirty="0"/>
              <a:t>Elevator Renovations</a:t>
            </a:r>
            <a:br>
              <a:rPr lang="en-US" dirty="0"/>
            </a:br>
            <a:r>
              <a:rPr lang="en-US" sz="1600" dirty="0"/>
              <a:t>Priority #20 - $751,789 </a:t>
            </a:r>
            <a:r>
              <a:rPr lang="en-US" sz="1600" dirty="0" err="1"/>
              <a:t>Eicon</a:t>
            </a:r>
            <a:r>
              <a:rPr lang="en-US" sz="1600" dirty="0"/>
              <a:t> / #21 - $1,052,620 NSLA / #38 - $1,626,757 </a:t>
            </a:r>
            <a:r>
              <a:rPr lang="en-US" sz="1600" dirty="0" err="1"/>
              <a:t>Belrose</a:t>
            </a:r>
            <a:r>
              <a:rPr lang="en-US" sz="1600" dirty="0"/>
              <a:t> / #44 - $353,508 Frankie Sue </a:t>
            </a:r>
          </a:p>
        </p:txBody>
      </p:sp>
      <p:pic>
        <p:nvPicPr>
          <p:cNvPr id="8" name="Content Placeholder 9" descr="A picture containing indoor, wall, object&#10;&#10;Description generated with very high confidence">
            <a:extLst>
              <a:ext uri="{FF2B5EF4-FFF2-40B4-BE49-F238E27FC236}">
                <a16:creationId xmlns:a16="http://schemas.microsoft.com/office/drawing/2014/main" id="{E5D18C14-F14D-4F8B-8BD1-76D157FE07DB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3671" y="2915444"/>
            <a:ext cx="3816350" cy="2862262"/>
          </a:xfrm>
        </p:spPr>
      </p:pic>
      <p:pic>
        <p:nvPicPr>
          <p:cNvPr id="9" name="Content Placeholder 10" descr="A bathroom with a white door&#10;&#10;Description generated with high confidence">
            <a:extLst>
              <a:ext uri="{FF2B5EF4-FFF2-40B4-BE49-F238E27FC236}">
                <a16:creationId xmlns:a16="http://schemas.microsoft.com/office/drawing/2014/main" id="{BC7867CC-C2BB-4BD5-9E67-9AA90991F14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868277"/>
            <a:ext cx="4038600" cy="3028034"/>
          </a:xfrm>
        </p:spPr>
      </p:pic>
    </p:spTree>
    <p:extLst>
      <p:ext uri="{BB962C8B-B14F-4D97-AF65-F5344CB8AC3E}">
        <p14:creationId xmlns:p14="http://schemas.microsoft.com/office/powerpoint/2010/main" val="12776759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AF7C5EE-ABDF-419B-8ABB-C219B723D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947383"/>
          </a:xfrm>
        </p:spPr>
        <p:txBody>
          <a:bodyPr/>
          <a:lstStyle/>
          <a:p>
            <a:r>
              <a:rPr lang="en-US" sz="1200" b="0" dirty="0"/>
              <a:t>New Security System Installation at Decatur DMV</a:t>
            </a:r>
          </a:p>
          <a:p>
            <a:r>
              <a:rPr lang="en-US" sz="1200" b="0" dirty="0"/>
              <a:t>100% funded with highway funds </a:t>
            </a:r>
          </a:p>
          <a:p>
            <a:r>
              <a:rPr lang="en-US" sz="1200" b="0" dirty="0"/>
              <a:t>Increased crime requires upgraded security measures 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955B35-1BEE-4A4C-9D76-7DDE0606E8A9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990600"/>
          </a:xfrm>
        </p:spPr>
        <p:txBody>
          <a:bodyPr/>
          <a:lstStyle/>
          <a:p>
            <a:r>
              <a:rPr lang="en-US" sz="1200" b="0" dirty="0"/>
              <a:t>Replacement at  Governor’s Mansion, Attorney General’s, and the Supreme Court – Analog system </a:t>
            </a:r>
          </a:p>
          <a:p>
            <a:r>
              <a:rPr lang="en-US" sz="1200" b="0" dirty="0"/>
              <a:t>An upgraded camera system will provide improved coverage and images for Capitol Police</a:t>
            </a:r>
            <a:endParaRPr lang="en-US" sz="1200" dirty="0"/>
          </a:p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2C03414-AD4E-402E-9700-94A9235AA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440" y="277641"/>
            <a:ext cx="8001000" cy="758952"/>
          </a:xfrm>
        </p:spPr>
        <p:txBody>
          <a:bodyPr>
            <a:normAutofit fontScale="90000"/>
          </a:bodyPr>
          <a:lstStyle/>
          <a:p>
            <a:r>
              <a:rPr lang="en-US" sz="3100" dirty="0"/>
              <a:t>Security System Replacements &amp; Installation </a:t>
            </a:r>
            <a:br>
              <a:rPr lang="en-US" dirty="0"/>
            </a:br>
            <a:r>
              <a:rPr lang="en-US" sz="1300" dirty="0"/>
              <a:t>Priority #22 - $1,316,090 Decatur *100% Highway Funds / #39 - $1,112,764 AG’s / #43 - $1,114,505 Supreme Court / #45 - $967,060 NSLA</a:t>
            </a:r>
          </a:p>
        </p:txBody>
      </p:sp>
      <p:pic>
        <p:nvPicPr>
          <p:cNvPr id="8" name="Content Placeholder 13" descr="A close up of a map&#10;&#10;Description generated with high confidence">
            <a:extLst>
              <a:ext uri="{FF2B5EF4-FFF2-40B4-BE49-F238E27FC236}">
                <a16:creationId xmlns:a16="http://schemas.microsoft.com/office/drawing/2014/main" id="{6FC294EE-F681-40A3-A322-ED1926A93150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5" y="3111420"/>
            <a:ext cx="4041775" cy="2538572"/>
          </a:xfrm>
        </p:spPr>
      </p:pic>
      <p:pic>
        <p:nvPicPr>
          <p:cNvPr id="9" name="Content Placeholder 9" descr="A large white building&#10;&#10;Description generated with high confidence">
            <a:extLst>
              <a:ext uri="{FF2B5EF4-FFF2-40B4-BE49-F238E27FC236}">
                <a16:creationId xmlns:a16="http://schemas.microsoft.com/office/drawing/2014/main" id="{C1B8E7D5-2321-4C80-BF3A-E93467531D9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330" y="3049984"/>
            <a:ext cx="3999438" cy="2661444"/>
          </a:xfrm>
        </p:spPr>
      </p:pic>
    </p:spTree>
    <p:extLst>
      <p:ext uri="{BB962C8B-B14F-4D97-AF65-F5344CB8AC3E}">
        <p14:creationId xmlns:p14="http://schemas.microsoft.com/office/powerpoint/2010/main" val="10229871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9E43154-5C8B-4129-8C9B-166722FEED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26632" y="1524000"/>
            <a:ext cx="5490736" cy="732974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endParaRPr lang="en-US" sz="1200" b="0" dirty="0"/>
          </a:p>
          <a:p>
            <a:pPr algn="ctr">
              <a:lnSpc>
                <a:spcPct val="100000"/>
              </a:lnSpc>
            </a:pPr>
            <a:endParaRPr lang="en-US" sz="1200" b="0" dirty="0"/>
          </a:p>
          <a:p>
            <a:pPr algn="ctr">
              <a:lnSpc>
                <a:spcPct val="100000"/>
              </a:lnSpc>
            </a:pPr>
            <a:r>
              <a:rPr lang="en-US" sz="1200" b="0" dirty="0"/>
              <a:t>The Building has Cat 3 internet cable with speeds of 10mbs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200" b="0" dirty="0"/>
              <a:t>most State buildings have Cat 5 with speeds at 1,000mbs </a:t>
            </a:r>
          </a:p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A5C6818-B588-485D-8742-FFC4493B7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Education Network System Upgrades </a:t>
            </a:r>
            <a:br>
              <a:rPr lang="en-US" dirty="0"/>
            </a:br>
            <a:r>
              <a:rPr lang="en-US" sz="1600" dirty="0"/>
              <a:t>Priority # 23 - $787,476</a:t>
            </a:r>
            <a:endParaRPr lang="en-US" dirty="0"/>
          </a:p>
        </p:txBody>
      </p:sp>
      <p:pic>
        <p:nvPicPr>
          <p:cNvPr id="8" name="Content Placeholder 8" descr="A sign in front of a building&#10;&#10;Description automatically generated">
            <a:extLst>
              <a:ext uri="{FF2B5EF4-FFF2-40B4-BE49-F238E27FC236}">
                <a16:creationId xmlns:a16="http://schemas.microsoft.com/office/drawing/2014/main" id="{4184647F-918E-4A0F-AADA-851BCDB0EBD0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632" y="2285549"/>
            <a:ext cx="5490736" cy="4118467"/>
          </a:xfrm>
        </p:spPr>
      </p:pic>
    </p:spTree>
    <p:extLst>
      <p:ext uri="{BB962C8B-B14F-4D97-AF65-F5344CB8AC3E}">
        <p14:creationId xmlns:p14="http://schemas.microsoft.com/office/powerpoint/2010/main" val="42657956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6592992-83FC-4D28-9FF5-933EB2E9CA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dirty="0"/>
          </a:p>
          <a:p>
            <a:r>
              <a:rPr lang="en-US" sz="1200" b="0" dirty="0"/>
              <a:t>When the Uninterruptible Power Supply (UPS) fails, the Bryan building loses their security, servers and webpages 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29B794-3358-4866-A86D-0E96C4867185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2974"/>
          </a:xfrm>
        </p:spPr>
        <p:txBody>
          <a:bodyPr/>
          <a:lstStyle/>
          <a:p>
            <a:r>
              <a:rPr lang="en-US" sz="1200" b="0" dirty="0"/>
              <a:t>The Direct Digital Control (DDC) is 15 years old and beyond its useful life expectancy</a:t>
            </a:r>
          </a:p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E3EAD0C-7825-44D1-93F6-3941F2B12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Bryan Building UPS &amp; DDC </a:t>
            </a:r>
            <a:br>
              <a:rPr lang="en-US" sz="3600" dirty="0"/>
            </a:br>
            <a:r>
              <a:rPr lang="en-US" sz="1600" dirty="0"/>
              <a:t>Priority #24 - $1,645,621</a:t>
            </a:r>
          </a:p>
        </p:txBody>
      </p:sp>
      <p:pic>
        <p:nvPicPr>
          <p:cNvPr id="8" name="Content Placeholder 9" descr="An empty road with a building in the middle of a city street&#10;&#10;Description automatically generated">
            <a:extLst>
              <a:ext uri="{FF2B5EF4-FFF2-40B4-BE49-F238E27FC236}">
                <a16:creationId xmlns:a16="http://schemas.microsoft.com/office/drawing/2014/main" id="{CEE9BFAF-AED1-439F-8737-F509035DAB46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5" y="2864888"/>
            <a:ext cx="4041775" cy="3031637"/>
          </a:xfrm>
        </p:spPr>
      </p:pic>
      <p:pic>
        <p:nvPicPr>
          <p:cNvPr id="9" name="Content Placeholder 5" descr="A screenshot of a video game&#10;&#10;Description automatically generated">
            <a:extLst>
              <a:ext uri="{FF2B5EF4-FFF2-40B4-BE49-F238E27FC236}">
                <a16:creationId xmlns:a16="http://schemas.microsoft.com/office/drawing/2014/main" id="{02FC0EF6-7035-4FF2-82E8-86C9132814F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118978"/>
            <a:ext cx="4038600" cy="2526631"/>
          </a:xfrm>
        </p:spPr>
      </p:pic>
    </p:spTree>
    <p:extLst>
      <p:ext uri="{BB962C8B-B14F-4D97-AF65-F5344CB8AC3E}">
        <p14:creationId xmlns:p14="http://schemas.microsoft.com/office/powerpoint/2010/main" val="31359762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10F19C5-0358-4D63-B264-0657B5ACF8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dirty="0"/>
          </a:p>
          <a:p>
            <a:r>
              <a:rPr lang="en-US" sz="1200" b="0" dirty="0"/>
              <a:t>Install parking with solar covers at the Grant Sawyer Office Building  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53BC6B-7AE4-4A72-87E0-88BCD92411CB}"/>
              </a:ext>
            </a:extLst>
          </p:cNvPr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sz="1200" b="0" dirty="0"/>
              <a:t>Installation of solar at the Stewart Campus </a:t>
            </a:r>
          </a:p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49E4527-492A-4C2F-A8FC-B2645C054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Install Solar Photovoltaic Array </a:t>
            </a:r>
            <a:br>
              <a:rPr lang="en-US" dirty="0"/>
            </a:br>
            <a:r>
              <a:rPr lang="en-US" sz="1600" dirty="0"/>
              <a:t>Priority #25 - $411,825 Stewart</a:t>
            </a:r>
            <a:endParaRPr lang="en-US" dirty="0"/>
          </a:p>
        </p:txBody>
      </p:sp>
      <p:pic>
        <p:nvPicPr>
          <p:cNvPr id="8" name="Content Placeholder 9" descr="A close up of a tree&#10;&#10;Description automatically generated">
            <a:extLst>
              <a:ext uri="{FF2B5EF4-FFF2-40B4-BE49-F238E27FC236}">
                <a16:creationId xmlns:a16="http://schemas.microsoft.com/office/drawing/2014/main" id="{B5F10B44-8E70-4C7E-B643-08A72232C042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4338" y="2950369"/>
            <a:ext cx="3816350" cy="2862262"/>
          </a:xfrm>
        </p:spPr>
      </p:pic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C9774C65-F58D-41C1-83CE-59F8D513076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10138" y="2950766"/>
            <a:ext cx="3819525" cy="2864643"/>
          </a:xfrm>
        </p:spPr>
      </p:pic>
    </p:spTree>
    <p:extLst>
      <p:ext uri="{BB962C8B-B14F-4D97-AF65-F5344CB8AC3E}">
        <p14:creationId xmlns:p14="http://schemas.microsoft.com/office/powerpoint/2010/main" val="2092313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500" b="1" dirty="0">
                <a:solidFill>
                  <a:schemeClr val="accent2">
                    <a:lumMod val="75000"/>
                  </a:schemeClr>
                </a:solidFill>
              </a:rPr>
              <a:t>DEPARTMENT PRIORITY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28600" y="1752600"/>
            <a:ext cx="8686800" cy="4495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b="1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en-US" b="1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rgbClr val="002060"/>
                </a:solidFill>
              </a:rPr>
              <a:t>Support, promote and enhance 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002060"/>
                </a:solidFill>
              </a:rPr>
              <a:t>government efficiency and innovation 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002060"/>
                </a:solidFill>
              </a:rPr>
              <a:t>to provide Nevadans </a:t>
            </a:r>
          </a:p>
          <a:p>
            <a:pPr marL="0" indent="0" algn="ctr">
              <a:buNone/>
            </a:pPr>
            <a:r>
              <a:rPr lang="en-US" b="1" dirty="0">
                <a:solidFill>
                  <a:srgbClr val="002060"/>
                </a:solidFill>
              </a:rPr>
              <a:t>with quality access to government services</a:t>
            </a:r>
            <a:endParaRPr lang="en-US" sz="16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74320" lvl="1" indent="0">
              <a:buNone/>
            </a:pPr>
            <a:endParaRPr lang="en-US" sz="16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274320" lvl="1" indent="0">
              <a:buNone/>
            </a:pPr>
            <a:endParaRPr lang="en-US" sz="1500" b="1" dirty="0"/>
          </a:p>
          <a:p>
            <a:pPr marL="274320" lvl="1" indent="0">
              <a:buNone/>
            </a:pPr>
            <a:endParaRPr lang="en-US" sz="1500" b="1" dirty="0"/>
          </a:p>
          <a:p>
            <a:pPr lvl="1">
              <a:buFont typeface="Wingdings" panose="05000000000000000000" pitchFamily="2" charset="2"/>
              <a:buChar char="Ø"/>
            </a:pPr>
            <a:endParaRPr lang="en-US" sz="1500" b="1" dirty="0"/>
          </a:p>
          <a:p>
            <a:pPr lvl="1">
              <a:buFont typeface="Wingdings" panose="05000000000000000000" pitchFamily="2" charset="2"/>
              <a:buChar char="Ø"/>
            </a:pPr>
            <a:endParaRPr lang="en-US" sz="15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52217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DC5AF78-CB48-4AE3-AC3A-A8A32AFE4B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1143000"/>
          </a:xfrm>
        </p:spPr>
        <p:txBody>
          <a:bodyPr/>
          <a:lstStyle/>
          <a:p>
            <a:r>
              <a:rPr lang="en-US" sz="1200" b="0" dirty="0"/>
              <a:t>Replacement of the 18” water transmission main with 24” ductile iron transmission main from the Diversion Dam to the Sawmill site</a:t>
            </a:r>
          </a:p>
          <a:p>
            <a:endParaRPr lang="en-US" sz="1200" b="0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A9BA24-0A94-4DB5-8230-A955F67A9093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914400"/>
          </a:xfrm>
        </p:spPr>
        <p:txBody>
          <a:bodyPr/>
          <a:lstStyle/>
          <a:p>
            <a:r>
              <a:rPr lang="en-US" sz="1200" b="0" dirty="0"/>
              <a:t>Part of the water transmission line is sloped and is not structural sound on the side of the hill</a:t>
            </a:r>
          </a:p>
          <a:p>
            <a:r>
              <a:rPr lang="en-US" sz="1200" b="0" dirty="0"/>
              <a:t>The replacement would be approximately 4.6 miles</a:t>
            </a:r>
          </a:p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C2CA1C1-7AB9-4D74-85EB-E6F5A725A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228600"/>
            <a:ext cx="8991600" cy="758952"/>
          </a:xfrm>
        </p:spPr>
        <p:txBody>
          <a:bodyPr>
            <a:normAutofit fontScale="90000"/>
          </a:bodyPr>
          <a:lstStyle/>
          <a:p>
            <a:r>
              <a:rPr lang="en-US" sz="3100" dirty="0"/>
              <a:t>Marlette Water System Transmission Line Replacement</a:t>
            </a:r>
            <a:br>
              <a:rPr lang="en-US" sz="5400" dirty="0"/>
            </a:br>
            <a:r>
              <a:rPr lang="en-US" sz="1600" dirty="0"/>
              <a:t>Priority #26 - $1,448,963 Diversion Dam to Saw Mill / #34 - $968,171 East Slope </a:t>
            </a:r>
          </a:p>
        </p:txBody>
      </p:sp>
      <p:pic>
        <p:nvPicPr>
          <p:cNvPr id="8" name="Content Placeholder 11" descr="A close up of a rock&#10;&#10;Description generated with very high confidence">
            <a:extLst>
              <a:ext uri="{FF2B5EF4-FFF2-40B4-BE49-F238E27FC236}">
                <a16:creationId xmlns:a16="http://schemas.microsoft.com/office/drawing/2014/main" id="{65F802F8-B6E3-4525-BFFC-B2DBB39E607D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75" y="2940682"/>
            <a:ext cx="4041775" cy="2874902"/>
          </a:xfr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2999F80D-14C2-4B39-9F1D-0340586D0EED}"/>
              </a:ext>
            </a:extLst>
          </p:cNvPr>
          <p:cNvSpPr/>
          <p:nvPr/>
        </p:nvSpPr>
        <p:spPr>
          <a:xfrm>
            <a:off x="838200" y="4572000"/>
            <a:ext cx="990600" cy="152400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7">
            <a:extLst>
              <a:ext uri="{FF2B5EF4-FFF2-40B4-BE49-F238E27FC236}">
                <a16:creationId xmlns:a16="http://schemas.microsoft.com/office/drawing/2014/main" id="{69E79B5D-02AA-4326-B2D5-B5309897E24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951533"/>
            <a:ext cx="4038600" cy="286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3330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8A5D6FA-AA76-4FDC-9118-C3E534D8C3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1752" y="1371600"/>
            <a:ext cx="4040188" cy="885374"/>
          </a:xfrm>
        </p:spPr>
        <p:txBody>
          <a:bodyPr/>
          <a:lstStyle/>
          <a:p>
            <a:endParaRPr lang="en-US" sz="1200" b="0" dirty="0"/>
          </a:p>
          <a:p>
            <a:endParaRPr lang="en-US" sz="1200" b="0" dirty="0"/>
          </a:p>
          <a:p>
            <a:r>
              <a:rPr lang="en-US" sz="1200" b="0" dirty="0"/>
              <a:t>1959 single pane windows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4E6B96-ED00-4370-A819-933DEB3F5F2A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4791330" y="1370146"/>
            <a:ext cx="4041775" cy="885374"/>
          </a:xfrm>
        </p:spPr>
        <p:txBody>
          <a:bodyPr/>
          <a:lstStyle/>
          <a:p>
            <a:endParaRPr lang="en-US" sz="1200" b="0" dirty="0"/>
          </a:p>
          <a:p>
            <a:endParaRPr lang="en-US" sz="1200" b="0" dirty="0"/>
          </a:p>
          <a:p>
            <a:r>
              <a:rPr lang="en-US" sz="1200" b="0" dirty="0"/>
              <a:t>Reduce energy consumption </a:t>
            </a:r>
          </a:p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10F15D5-B2AF-411C-A3E9-24EAE839C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Eicon</a:t>
            </a:r>
            <a:r>
              <a:rPr lang="en-US" dirty="0"/>
              <a:t> Window Replacement</a:t>
            </a:r>
            <a:br>
              <a:rPr lang="en-US" dirty="0"/>
            </a:br>
            <a:r>
              <a:rPr lang="en-US" sz="1600" dirty="0"/>
              <a:t>Priority #28 - $803,465</a:t>
            </a:r>
            <a:endParaRPr lang="en-US" dirty="0"/>
          </a:p>
        </p:txBody>
      </p:sp>
      <p:pic>
        <p:nvPicPr>
          <p:cNvPr id="8" name="Content Placeholder 7" descr="A picture containing outdoor, road, building, street&#10;&#10;Description automatically generated">
            <a:extLst>
              <a:ext uri="{FF2B5EF4-FFF2-40B4-BE49-F238E27FC236}">
                <a16:creationId xmlns:a16="http://schemas.microsoft.com/office/drawing/2014/main" id="{5A1FEB3A-AE1C-4EFE-93A9-59D331EB9410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5" y="2865347"/>
            <a:ext cx="4041775" cy="3030718"/>
          </a:xfrm>
        </p:spPr>
      </p:pic>
      <p:pic>
        <p:nvPicPr>
          <p:cNvPr id="9" name="Content Placeholder 9" descr="A close up of a street in front of a building&#10;&#10;Description automatically generated">
            <a:extLst>
              <a:ext uri="{FF2B5EF4-FFF2-40B4-BE49-F238E27FC236}">
                <a16:creationId xmlns:a16="http://schemas.microsoft.com/office/drawing/2014/main" id="{F9D55CF6-2086-4D83-8345-567F0184684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867666"/>
            <a:ext cx="4038600" cy="3029255"/>
          </a:xfrm>
        </p:spPr>
      </p:pic>
    </p:spTree>
    <p:extLst>
      <p:ext uri="{BB962C8B-B14F-4D97-AF65-F5344CB8AC3E}">
        <p14:creationId xmlns:p14="http://schemas.microsoft.com/office/powerpoint/2010/main" val="18948407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1BAC0E9-DC77-40F5-9197-0A18CF6C9D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990600"/>
          </a:xfrm>
        </p:spPr>
        <p:txBody>
          <a:bodyPr/>
          <a:lstStyle/>
          <a:p>
            <a:r>
              <a:rPr lang="en-US" sz="1200" b="0" dirty="0"/>
              <a:t>All the equipment is very problematic and beyond its useful life expectancy </a:t>
            </a:r>
          </a:p>
          <a:p>
            <a:r>
              <a:rPr lang="en-US" sz="1200" b="0" dirty="0"/>
              <a:t>R22 refrigerant phased out / no longer EPA compliant and no longer sold in the U.S. as January 2020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068B69-FE68-459C-B4AA-2F7587F050A1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947383"/>
          </a:xfrm>
        </p:spPr>
        <p:txBody>
          <a:bodyPr/>
          <a:lstStyle/>
          <a:p>
            <a:r>
              <a:rPr lang="en-US" sz="1200" b="0" dirty="0"/>
              <a:t>The Manufacturer Warranty expired at 20-years on the heat exchangers</a:t>
            </a:r>
          </a:p>
          <a:p>
            <a:r>
              <a:rPr lang="en-US" sz="1200" b="0" dirty="0"/>
              <a:t>Approximately, 1000 people die every year in the US from CO poisoning.  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C0A7C-BA13-404A-92EE-B801745C0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F6B9419-34B7-4E47-B64F-6264C7B03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/>
              <a:t>HVAC Equipment Replacement </a:t>
            </a:r>
            <a:br>
              <a:rPr lang="en-US" dirty="0"/>
            </a:br>
            <a:r>
              <a:rPr lang="en-US" sz="1600" dirty="0"/>
              <a:t>Priority #29 - $868,598 Stewart 89 / #30 - $749,273 Stewart 107 / #31 - $467,930 Mail Services</a:t>
            </a:r>
          </a:p>
        </p:txBody>
      </p:sp>
      <p:pic>
        <p:nvPicPr>
          <p:cNvPr id="8" name="Content Placeholder 5" descr="A picture containing indoor, floor&#10;&#10;Description generated with very high confidence">
            <a:extLst>
              <a:ext uri="{FF2B5EF4-FFF2-40B4-BE49-F238E27FC236}">
                <a16:creationId xmlns:a16="http://schemas.microsoft.com/office/drawing/2014/main" id="{F534640F-35CF-4FBD-9429-9BA692514A8D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5" y="3005010"/>
            <a:ext cx="4041775" cy="2751392"/>
          </a:xfrm>
        </p:spPr>
      </p:pic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13FE61AD-C5DD-4D1C-AE7F-C256675C917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300" y="3246438"/>
            <a:ext cx="4038600" cy="2271712"/>
          </a:xfrm>
        </p:spPr>
      </p:pic>
    </p:spTree>
    <p:extLst>
      <p:ext uri="{BB962C8B-B14F-4D97-AF65-F5344CB8AC3E}">
        <p14:creationId xmlns:p14="http://schemas.microsoft.com/office/powerpoint/2010/main" val="39517442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D6B5606-B57B-4B99-9078-F55EFB7F13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947383"/>
          </a:xfrm>
        </p:spPr>
        <p:txBody>
          <a:bodyPr/>
          <a:lstStyle/>
          <a:p>
            <a:r>
              <a:rPr lang="en-US" sz="1200" b="0" dirty="0"/>
              <a:t>Constructed in 1875 for $35.00 per section </a:t>
            </a:r>
          </a:p>
          <a:p>
            <a:r>
              <a:rPr lang="en-US" sz="1200" b="0" dirty="0"/>
              <a:t>In 1911 the lights were installed on the corners</a:t>
            </a:r>
          </a:p>
          <a:p>
            <a:r>
              <a:rPr lang="en-US" sz="1200" b="0" dirty="0"/>
              <a:t>In 1980 the fence was refurbished, to include structural, lighting and painting 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76020D-685C-4575-8692-F82B2BA56881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4791330" y="1752600"/>
            <a:ext cx="4041775" cy="502920"/>
          </a:xfrm>
        </p:spPr>
        <p:txBody>
          <a:bodyPr/>
          <a:lstStyle/>
          <a:p>
            <a:r>
              <a:rPr lang="en-US" sz="1200" b="0" dirty="0"/>
              <a:t>Needs to be refurbished again to include structural, lighting and painting </a:t>
            </a:r>
          </a:p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1045EAF-B74B-4B23-8D45-DA3846C5F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Restore Historical Fence Capitol </a:t>
            </a:r>
            <a:br>
              <a:rPr lang="en-US" dirty="0"/>
            </a:br>
            <a:r>
              <a:rPr lang="en-US" sz="1600" dirty="0"/>
              <a:t>Priority #32 - $992,723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FABDD50-634E-4FE5-864F-3AC84C5040D2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5" y="2864888"/>
            <a:ext cx="4041775" cy="3031637"/>
          </a:xfrm>
        </p:spPr>
      </p:pic>
      <p:pic>
        <p:nvPicPr>
          <p:cNvPr id="9" name="Content Placeholder 13">
            <a:extLst>
              <a:ext uri="{FF2B5EF4-FFF2-40B4-BE49-F238E27FC236}">
                <a16:creationId xmlns:a16="http://schemas.microsoft.com/office/drawing/2014/main" id="{9E64B4CE-0D7B-4779-82D7-34027058B01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006028"/>
            <a:ext cx="4038600" cy="2752531"/>
          </a:xfrm>
        </p:spPr>
      </p:pic>
      <p:sp>
        <p:nvSpPr>
          <p:cNvPr id="10" name="Arrow: Left 9">
            <a:extLst>
              <a:ext uri="{FF2B5EF4-FFF2-40B4-BE49-F238E27FC236}">
                <a16:creationId xmlns:a16="http://schemas.microsoft.com/office/drawing/2014/main" id="{880C71B6-E7F0-48EC-A528-1E8FF63EB07F}"/>
              </a:ext>
            </a:extLst>
          </p:cNvPr>
          <p:cNvSpPr/>
          <p:nvPr/>
        </p:nvSpPr>
        <p:spPr>
          <a:xfrm>
            <a:off x="2819400" y="4724400"/>
            <a:ext cx="685800" cy="152400"/>
          </a:xfrm>
          <a:prstGeom prst="lef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5C3B2493-BEAE-40F4-A249-57C8E3B08B43}"/>
              </a:ext>
            </a:extLst>
          </p:cNvPr>
          <p:cNvSpPr/>
          <p:nvPr/>
        </p:nvSpPr>
        <p:spPr>
          <a:xfrm rot="2180280">
            <a:off x="1978946" y="5248885"/>
            <a:ext cx="685800" cy="170231"/>
          </a:xfrm>
          <a:prstGeom prst="lef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3075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FB0CB4C-B98A-4B4A-B01B-DBB1B0F069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1752" y="1752600"/>
            <a:ext cx="4040188" cy="504374"/>
          </a:xfrm>
        </p:spPr>
        <p:txBody>
          <a:bodyPr/>
          <a:lstStyle/>
          <a:p>
            <a:r>
              <a:rPr lang="en-US" sz="1200" b="0" dirty="0"/>
              <a:t>Construct three additional surface water catchment basins (Catchments No. 1, No. 2 and Tunnel Catchment)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244E14-271D-403E-9A12-5435D9CF6C9C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947383"/>
          </a:xfrm>
        </p:spPr>
        <p:txBody>
          <a:bodyPr/>
          <a:lstStyle/>
          <a:p>
            <a:r>
              <a:rPr lang="en-US" sz="1200" b="0" dirty="0"/>
              <a:t>The project includes vegetation clearing, grading, installation of precast concrete structures, piping connections and reconstruction of the historic timber tunnel entrance to the Tunnel Portal</a:t>
            </a:r>
          </a:p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AF508F0-BC7F-4202-A298-B6E25E1CD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/>
              <a:t>Marlette</a:t>
            </a:r>
            <a:r>
              <a:rPr lang="en-US" dirty="0"/>
              <a:t> Lake East Slope Catchments</a:t>
            </a:r>
            <a:br>
              <a:rPr lang="en-US" dirty="0"/>
            </a:br>
            <a:r>
              <a:rPr lang="en-US" sz="1600" dirty="0"/>
              <a:t>Priority #34 - $968,171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endParaRPr lang="en-US" dirty="0"/>
          </a:p>
        </p:txBody>
      </p:sp>
      <p:pic>
        <p:nvPicPr>
          <p:cNvPr id="8" name="Content Placeholder 7" descr="A house with trees in the background&#10;&#10;Description automatically generated">
            <a:extLst>
              <a:ext uri="{FF2B5EF4-FFF2-40B4-BE49-F238E27FC236}">
                <a16:creationId xmlns:a16="http://schemas.microsoft.com/office/drawing/2014/main" id="{EEA2FE71-AE00-4126-A398-5BA91F6D17E3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5" y="2865041"/>
            <a:ext cx="4041775" cy="3031331"/>
          </a:xfrm>
        </p:spPr>
      </p:pic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353710B6-0E80-4A0C-A340-628327972C4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244324"/>
            <a:ext cx="4038600" cy="227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6154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EE218AD-0967-4254-A555-2A7D473D6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947383"/>
          </a:xfrm>
        </p:spPr>
        <p:txBody>
          <a:bodyPr/>
          <a:lstStyle/>
          <a:p>
            <a:r>
              <a:rPr lang="en-US" sz="1200" b="0" dirty="0"/>
              <a:t>This project will provide drainage improvement throughout Frankie Sue, Attorney General’s and Stewart campus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703ACB-FE52-435A-9B1C-4A2B8EA70E33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990600"/>
          </a:xfrm>
        </p:spPr>
        <p:txBody>
          <a:bodyPr/>
          <a:lstStyle/>
          <a:p>
            <a:r>
              <a:rPr lang="en-US" sz="1200" b="0" dirty="0"/>
              <a:t>The project scope includes abandonment of existing infiltration drains, installation of a storm drain system and connection of building drains into storm drain piping   </a:t>
            </a:r>
          </a:p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11A9532-9D63-45C6-90DD-DDD4F677C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Site Drainage Improvements</a:t>
            </a:r>
            <a:br>
              <a:rPr lang="en-US" dirty="0"/>
            </a:br>
            <a:r>
              <a:rPr lang="en-US" sz="1600" dirty="0"/>
              <a:t>Priority #36 - $153,233 Frankie Sue / #37 - $336,585 AG’s / #47 - $491,865 Stewart</a:t>
            </a:r>
          </a:p>
        </p:txBody>
      </p:sp>
      <p:pic>
        <p:nvPicPr>
          <p:cNvPr id="8" name="Content Placeholder 7" descr="A close up of a piece of paper&#10;&#10;Description generated with high confidence">
            <a:extLst>
              <a:ext uri="{FF2B5EF4-FFF2-40B4-BE49-F238E27FC236}">
                <a16:creationId xmlns:a16="http://schemas.microsoft.com/office/drawing/2014/main" id="{DC2F1140-0C9D-4784-B684-8C1361F28B82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5" y="2762140"/>
            <a:ext cx="4041775" cy="3237133"/>
          </a:xfrm>
        </p:spPr>
      </p:pic>
      <p:pic>
        <p:nvPicPr>
          <p:cNvPr id="9" name="Content Placeholder 14" descr="A tree with a mountain in the background&#10;&#10;Description automatically generated">
            <a:extLst>
              <a:ext uri="{FF2B5EF4-FFF2-40B4-BE49-F238E27FC236}">
                <a16:creationId xmlns:a16="http://schemas.microsoft.com/office/drawing/2014/main" id="{E93EBE72-2324-49ED-B14C-5CA0D385299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035014"/>
            <a:ext cx="4038600" cy="2694559"/>
          </a:xfrm>
        </p:spPr>
      </p:pic>
    </p:spTree>
    <p:extLst>
      <p:ext uri="{BB962C8B-B14F-4D97-AF65-F5344CB8AC3E}">
        <p14:creationId xmlns:p14="http://schemas.microsoft.com/office/powerpoint/2010/main" val="37293653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23833-1297-4834-A3D2-0DFE0E4AA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ADA Remodel 2</a:t>
            </a:r>
            <a:r>
              <a:rPr lang="en-US" baseline="30000" dirty="0"/>
              <a:t>nd</a:t>
            </a:r>
            <a:r>
              <a:rPr lang="en-US" dirty="0"/>
              <a:t> Floor Capitol Restrooms</a:t>
            </a:r>
            <a:br>
              <a:rPr lang="en-US" dirty="0"/>
            </a:br>
            <a:r>
              <a:rPr lang="en-US" sz="1600" dirty="0"/>
              <a:t>Priority #40 - $712,876</a:t>
            </a:r>
            <a:endParaRPr lang="en-US" dirty="0"/>
          </a:p>
        </p:txBody>
      </p:sp>
      <p:pic>
        <p:nvPicPr>
          <p:cNvPr id="6" name="Content Placeholder 7" descr="A double sink and large mirror&#10;&#10;Description automatically generated">
            <a:extLst>
              <a:ext uri="{FF2B5EF4-FFF2-40B4-BE49-F238E27FC236}">
                <a16:creationId xmlns:a16="http://schemas.microsoft.com/office/drawing/2014/main" id="{C5E6ADB8-D1F6-43F2-97D0-1F3824751AF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5" y="2197741"/>
            <a:ext cx="4038600" cy="3029255"/>
          </a:xfrm>
        </p:spPr>
      </p:pic>
      <p:pic>
        <p:nvPicPr>
          <p:cNvPr id="7" name="Content Placeholder 9" descr="A double sink and large mirror&#10;&#10;Description automatically generated">
            <a:extLst>
              <a:ext uri="{FF2B5EF4-FFF2-40B4-BE49-F238E27FC236}">
                <a16:creationId xmlns:a16="http://schemas.microsoft.com/office/drawing/2014/main" id="{88B103D1-4C60-4AB6-AA8C-98F859A1CA3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197741"/>
            <a:ext cx="4038600" cy="3029255"/>
          </a:xfrm>
        </p:spPr>
      </p:pic>
    </p:spTree>
    <p:extLst>
      <p:ext uri="{BB962C8B-B14F-4D97-AF65-F5344CB8AC3E}">
        <p14:creationId xmlns:p14="http://schemas.microsoft.com/office/powerpoint/2010/main" val="16903155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091B78B-22F8-41D1-8FCA-DD4814528C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732974"/>
          </a:xfrm>
        </p:spPr>
        <p:txBody>
          <a:bodyPr/>
          <a:lstStyle/>
          <a:p>
            <a:pPr algn="ctr"/>
            <a:endParaRPr lang="en-US" sz="1200" b="0" dirty="0"/>
          </a:p>
          <a:p>
            <a:pPr algn="ctr"/>
            <a:endParaRPr lang="en-US" sz="1200" b="0" dirty="0"/>
          </a:p>
          <a:p>
            <a:pPr algn="ctr"/>
            <a:r>
              <a:rPr lang="en-US" sz="1200" b="0" dirty="0"/>
              <a:t>Spalling and cracking concrete breezeway and stairs </a:t>
            </a:r>
          </a:p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32C30B31-C1F5-440D-A6CA-14D3716D4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Concrete Breezeway and Stairway Replacement </a:t>
            </a:r>
            <a:br>
              <a:rPr lang="en-US" dirty="0"/>
            </a:br>
            <a:r>
              <a:rPr lang="en-US" sz="1600" dirty="0"/>
              <a:t>Priority #41 - $246,154 Capitol </a:t>
            </a:r>
            <a:endParaRPr lang="en-US" dirty="0"/>
          </a:p>
        </p:txBody>
      </p:sp>
      <p:pic>
        <p:nvPicPr>
          <p:cNvPr id="8" name="Content Placeholder 7" descr="A close up of a building&#10;&#10;Description automatically generated">
            <a:extLst>
              <a:ext uri="{FF2B5EF4-FFF2-40B4-BE49-F238E27FC236}">
                <a16:creationId xmlns:a16="http://schemas.microsoft.com/office/drawing/2014/main" id="{A1CC6A9E-C464-4ED2-8CB2-4DCB43FC4664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4338" y="2950514"/>
            <a:ext cx="3816350" cy="2861973"/>
          </a:xfrm>
        </p:spPr>
      </p:pic>
      <p:pic>
        <p:nvPicPr>
          <p:cNvPr id="9" name="Content Placeholder 9" descr="A building on the floor&#10;&#10;Description automatically generated">
            <a:extLst>
              <a:ext uri="{FF2B5EF4-FFF2-40B4-BE49-F238E27FC236}">
                <a16:creationId xmlns:a16="http://schemas.microsoft.com/office/drawing/2014/main" id="{AA8D603C-AB74-4861-9A72-0CC8F0229DCB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867666"/>
            <a:ext cx="4038600" cy="3029255"/>
          </a:xfrm>
        </p:spPr>
      </p:pic>
      <p:sp>
        <p:nvSpPr>
          <p:cNvPr id="10" name="Arrow: Left 9">
            <a:extLst>
              <a:ext uri="{FF2B5EF4-FFF2-40B4-BE49-F238E27FC236}">
                <a16:creationId xmlns:a16="http://schemas.microsoft.com/office/drawing/2014/main" id="{C73EFC2F-E050-49F7-8913-10F5D89BF725}"/>
              </a:ext>
            </a:extLst>
          </p:cNvPr>
          <p:cNvSpPr/>
          <p:nvPr/>
        </p:nvSpPr>
        <p:spPr>
          <a:xfrm>
            <a:off x="2572725" y="5867400"/>
            <a:ext cx="838200" cy="152400"/>
          </a:xfrm>
          <a:prstGeom prst="lef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0328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1CC88AE-5F3A-43A6-AF2C-77F69DAB91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dirty="0"/>
          </a:p>
          <a:p>
            <a:endParaRPr lang="en-US" sz="1200" b="0" dirty="0"/>
          </a:p>
          <a:p>
            <a:r>
              <a:rPr lang="en-US" sz="1200" b="0" dirty="0"/>
              <a:t>Upgrade asphalt, electrical and safety 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219FAA-DFA0-4B7E-8F92-EC23E628764C}"/>
              </a:ext>
            </a:extLst>
          </p:cNvPr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en-US" sz="1200" b="0" dirty="0"/>
          </a:p>
          <a:p>
            <a:endParaRPr lang="en-US" sz="1200" b="0" dirty="0"/>
          </a:p>
          <a:p>
            <a:r>
              <a:rPr lang="en-US" sz="1200" b="0" dirty="0"/>
              <a:t>Install interior and exterior LEDs, security system and a fence around the property with an entry gate</a:t>
            </a:r>
          </a:p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AC616A2-9255-47D8-ACFD-7A8450DFB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/>
              <a:t>Marlette </a:t>
            </a:r>
            <a:r>
              <a:rPr lang="en-US" dirty="0"/>
              <a:t>Lake</a:t>
            </a:r>
            <a:r>
              <a:rPr lang="en-US" sz="3100" dirty="0"/>
              <a:t> Office Site Upgrades</a:t>
            </a:r>
            <a:br>
              <a:rPr lang="en-US" dirty="0"/>
            </a:br>
            <a:r>
              <a:rPr lang="en-US" sz="1600" dirty="0"/>
              <a:t>Priority #42 - $297,094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5472AFF-7E44-4967-A23E-6616EFD607AA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>
          <a:xfrm>
            <a:off x="301625" y="3012711"/>
            <a:ext cx="4041775" cy="2735991"/>
          </a:xfrm>
          <a:prstGeom prst="rect">
            <a:avLst/>
          </a:prstGeom>
        </p:spPr>
      </p:pic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67FC9A9F-8B15-4A6E-8C11-FDD19365AF6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4800600" y="3032186"/>
            <a:ext cx="4038600" cy="270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2926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646B6B1-F7B8-4B5A-8EB0-B87FA3C882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dirty="0"/>
          </a:p>
          <a:p>
            <a:r>
              <a:rPr lang="en-US" sz="1200" b="0" dirty="0"/>
              <a:t>Beyond its useful life expectancy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40A1AD-43DD-4E25-A71D-6BF57BF804AD}"/>
              </a:ext>
            </a:extLst>
          </p:cNvPr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en-US" sz="1200" b="0" dirty="0"/>
          </a:p>
          <a:p>
            <a:r>
              <a:rPr lang="en-US" sz="1200" b="0" dirty="0"/>
              <a:t>Not standardized and not ADA compliant </a:t>
            </a:r>
          </a:p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F552F63-EBAD-4C17-BA14-5FC2F3BD0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Capitol Door Hardware Replacement </a:t>
            </a:r>
            <a:br>
              <a:rPr lang="en-US" dirty="0"/>
            </a:br>
            <a:r>
              <a:rPr lang="en-US" sz="1600" dirty="0"/>
              <a:t>Priority #46 - $534,544</a:t>
            </a:r>
            <a:endParaRPr lang="en-US" dirty="0"/>
          </a:p>
        </p:txBody>
      </p:sp>
      <p:pic>
        <p:nvPicPr>
          <p:cNvPr id="8" name="Content Placeholder 7" descr="A picture containing indoor, building, sitting, old&#10;&#10;Description automatically generated">
            <a:extLst>
              <a:ext uri="{FF2B5EF4-FFF2-40B4-BE49-F238E27FC236}">
                <a16:creationId xmlns:a16="http://schemas.microsoft.com/office/drawing/2014/main" id="{95506BD1-DA07-442D-B947-9FB05682C0EC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4338" y="2950514"/>
            <a:ext cx="3816350" cy="2861973"/>
          </a:xfrm>
        </p:spPr>
      </p:pic>
      <p:pic>
        <p:nvPicPr>
          <p:cNvPr id="9" name="Content Placeholder 9" descr="A view of a kitchen&#10;&#10;Description automatically generated">
            <a:extLst>
              <a:ext uri="{FF2B5EF4-FFF2-40B4-BE49-F238E27FC236}">
                <a16:creationId xmlns:a16="http://schemas.microsoft.com/office/drawing/2014/main" id="{DAB81995-DDD9-44AE-A8D0-9A4A633F6F2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10138" y="2950911"/>
            <a:ext cx="3819525" cy="2864354"/>
          </a:xfrm>
        </p:spPr>
      </p:pic>
    </p:spTree>
    <p:extLst>
      <p:ext uri="{BB962C8B-B14F-4D97-AF65-F5344CB8AC3E}">
        <p14:creationId xmlns:p14="http://schemas.microsoft.com/office/powerpoint/2010/main" val="659175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76B7309-DE20-45BB-B5AC-39A0E614F4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732974"/>
          </a:xfrm>
        </p:spPr>
        <p:txBody>
          <a:bodyPr/>
          <a:lstStyle/>
          <a:p>
            <a:endParaRPr lang="en-US" sz="1400" b="0" dirty="0"/>
          </a:p>
          <a:p>
            <a:r>
              <a:rPr lang="en-US" sz="1200" b="0" dirty="0"/>
              <a:t>Replace utility transformer &amp; main switchboard at the Carson City Department of Motor Vehicles</a:t>
            </a:r>
            <a:endParaRPr lang="en-US" sz="1200" dirty="0"/>
          </a:p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8B5C878-742D-46AE-A3EB-2157136BE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Replace Electrical Service Carson City DMV</a:t>
            </a:r>
            <a:br>
              <a:rPr lang="en-US" dirty="0"/>
            </a:br>
            <a:r>
              <a:rPr lang="en-US" sz="1600" dirty="0"/>
              <a:t>Priority #9 - $746,665 *100% Highway Funds </a:t>
            </a:r>
            <a:endParaRPr lang="en-US" dirty="0"/>
          </a:p>
        </p:txBody>
      </p:sp>
      <p:pic>
        <p:nvPicPr>
          <p:cNvPr id="8" name="Content Placeholder 7" descr="A picture containing outdoor, building, street, sidewalk&#10;&#10;Description automatically generated">
            <a:extLst>
              <a:ext uri="{FF2B5EF4-FFF2-40B4-BE49-F238E27FC236}">
                <a16:creationId xmlns:a16="http://schemas.microsoft.com/office/drawing/2014/main" id="{195DC9EE-6D9D-4964-A880-E130F547BD68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5" y="2865041"/>
            <a:ext cx="4041775" cy="3031331"/>
          </a:xfrm>
        </p:spPr>
      </p:pic>
      <p:pic>
        <p:nvPicPr>
          <p:cNvPr id="9" name="Content Placeholder 9" descr="A picture containing indoor, sitting, oven, kitchen&#10;&#10;Description automatically generated">
            <a:extLst>
              <a:ext uri="{FF2B5EF4-FFF2-40B4-BE49-F238E27FC236}">
                <a16:creationId xmlns:a16="http://schemas.microsoft.com/office/drawing/2014/main" id="{21AAD3EF-F52B-4D6E-88FB-A5A812255D1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10138" y="2950766"/>
            <a:ext cx="3819525" cy="2864643"/>
          </a:xfrm>
        </p:spPr>
      </p:pic>
    </p:spTree>
    <p:extLst>
      <p:ext uri="{BB962C8B-B14F-4D97-AF65-F5344CB8AC3E}">
        <p14:creationId xmlns:p14="http://schemas.microsoft.com/office/powerpoint/2010/main" val="23724788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71962-DB1C-4938-A938-663438B4C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End of the Presentation. Any Questions? </a:t>
            </a:r>
          </a:p>
        </p:txBody>
      </p:sp>
      <p:pic>
        <p:nvPicPr>
          <p:cNvPr id="5" name="Content Placeholder 4" descr="A view of a city&#10;&#10;Description automatically generated">
            <a:extLst>
              <a:ext uri="{FF2B5EF4-FFF2-40B4-BE49-F238E27FC236}">
                <a16:creationId xmlns:a16="http://schemas.microsoft.com/office/drawing/2014/main" id="{000BE1E8-325F-4921-9F05-3DA02C192EAD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283" y="1527175"/>
            <a:ext cx="6858922" cy="4572000"/>
          </a:xfrm>
        </p:spPr>
      </p:pic>
    </p:spTree>
    <p:extLst>
      <p:ext uri="{BB962C8B-B14F-4D97-AF65-F5344CB8AC3E}">
        <p14:creationId xmlns:p14="http://schemas.microsoft.com/office/powerpoint/2010/main" val="12418847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7CF652C-AB24-4FE7-B619-AE03FB790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950" dirty="0"/>
              <a:t>VAV Terminal Units Replacement Flamingo DMV</a:t>
            </a:r>
            <a:br>
              <a:rPr lang="en-US" sz="2400" dirty="0"/>
            </a:br>
            <a:r>
              <a:rPr lang="en-US" sz="1400" dirty="0"/>
              <a:t>Priority 10 - $1,014,828 *100% Highway Funds </a:t>
            </a:r>
          </a:p>
        </p:txBody>
      </p:sp>
      <p:pic>
        <p:nvPicPr>
          <p:cNvPr id="8" name="Content Placeholder 7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33BDEADF-A9F1-40F7-BBA9-16C4537ABD0E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5" y="2646244"/>
            <a:ext cx="4041775" cy="3468925"/>
          </a:xfrm>
        </p:spPr>
      </p:pic>
      <p:pic>
        <p:nvPicPr>
          <p:cNvPr id="9" name="Content Placeholder 10" descr="A close up of a machine&#10;&#10;Description automatically generated">
            <a:extLst>
              <a:ext uri="{FF2B5EF4-FFF2-40B4-BE49-F238E27FC236}">
                <a16:creationId xmlns:a16="http://schemas.microsoft.com/office/drawing/2014/main" id="{8C3F6D78-7DD6-4FD5-857F-329E04C4C74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317" y="3048000"/>
            <a:ext cx="4248076" cy="2543181"/>
          </a:xfrm>
        </p:spPr>
      </p:pic>
    </p:spTree>
    <p:extLst>
      <p:ext uri="{BB962C8B-B14F-4D97-AF65-F5344CB8AC3E}">
        <p14:creationId xmlns:p14="http://schemas.microsoft.com/office/powerpoint/2010/main" val="38216049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C332EF4-1379-4CC2-AB38-DAA488DE8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1752" y="1371600"/>
            <a:ext cx="4040188" cy="883920"/>
          </a:xfrm>
        </p:spPr>
        <p:txBody>
          <a:bodyPr/>
          <a:lstStyle/>
          <a:p>
            <a:endParaRPr lang="en-US" sz="800" b="0" dirty="0"/>
          </a:p>
          <a:p>
            <a:endParaRPr lang="en-US" sz="800" b="0" dirty="0"/>
          </a:p>
          <a:p>
            <a:endParaRPr lang="en-US" sz="800" b="0" dirty="0"/>
          </a:p>
          <a:p>
            <a:pPr>
              <a:spcBef>
                <a:spcPts val="0"/>
              </a:spcBef>
            </a:pPr>
            <a:r>
              <a:rPr lang="en-US" sz="1200" b="0" dirty="0"/>
              <a:t>The Heroes, Armory and the Stewart Water Tower were built in the early 1900’s</a:t>
            </a:r>
          </a:p>
          <a:p>
            <a:pPr>
              <a:spcBef>
                <a:spcPts val="0"/>
              </a:spcBef>
            </a:pPr>
            <a:r>
              <a:rPr lang="en-US" sz="1200" b="0" dirty="0"/>
              <a:t>This project reinforce the buildings and water tower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638E79-CC86-44C9-89F1-86219B81699C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4791330" y="1295400"/>
            <a:ext cx="4041775" cy="960120"/>
          </a:xfrm>
        </p:spPr>
        <p:txBody>
          <a:bodyPr/>
          <a:lstStyle/>
          <a:p>
            <a:endParaRPr lang="en-US" sz="1000" b="0" dirty="0"/>
          </a:p>
          <a:p>
            <a:endParaRPr lang="en-US" sz="1000" b="0" dirty="0"/>
          </a:p>
          <a:p>
            <a:endParaRPr lang="en-US" sz="1200" b="0" dirty="0"/>
          </a:p>
          <a:p>
            <a:r>
              <a:rPr lang="en-US" sz="1200" b="0" dirty="0"/>
              <a:t>This project provides valuable office space within the Capitol Complex and upgrades for current seismic code compliance </a:t>
            </a:r>
          </a:p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738760-9C26-4A30-BE99-F5C3F7FFE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6200" y="228600"/>
            <a:ext cx="9220200" cy="758952"/>
          </a:xfrm>
        </p:spPr>
        <p:txBody>
          <a:bodyPr>
            <a:normAutofit fontScale="90000"/>
          </a:bodyPr>
          <a:lstStyle/>
          <a:p>
            <a:br>
              <a:rPr lang="en-US" sz="3100" dirty="0"/>
            </a:br>
            <a:r>
              <a:rPr lang="en-US" dirty="0"/>
              <a:t>Seismic Retrofit </a:t>
            </a:r>
            <a:br>
              <a:rPr lang="en-US" dirty="0"/>
            </a:br>
            <a:r>
              <a:rPr lang="en-US" sz="1400" dirty="0"/>
              <a:t>Priority #11 - Heroes building $1,544,163 / #27 - $2,887,738 Armory Building / #35 - $998,671 Stewart Water Tower </a:t>
            </a:r>
          </a:p>
        </p:txBody>
      </p:sp>
      <p:pic>
        <p:nvPicPr>
          <p:cNvPr id="8" name="Content Placeholder 8" descr="A view of a building&#10;&#10;Description automatically generated">
            <a:extLst>
              <a:ext uri="{FF2B5EF4-FFF2-40B4-BE49-F238E27FC236}">
                <a16:creationId xmlns:a16="http://schemas.microsoft.com/office/drawing/2014/main" id="{119C9573-D5CB-4447-9A2B-72984CE6FCCE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3276" y="3258420"/>
            <a:ext cx="2612416" cy="1959510"/>
          </a:xfrm>
        </p:spPr>
      </p:pic>
      <p:pic>
        <p:nvPicPr>
          <p:cNvPr id="9" name="Picture 8" descr="A close up of a tree&#10;&#10;Description automatically generated">
            <a:extLst>
              <a:ext uri="{FF2B5EF4-FFF2-40B4-BE49-F238E27FC236}">
                <a16:creationId xmlns:a16="http://schemas.microsoft.com/office/drawing/2014/main" id="{57AFAA1E-D426-4C6D-B29E-67A0CC9252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62000" y="3306461"/>
            <a:ext cx="2491359" cy="1868520"/>
          </a:xfrm>
          <a:prstGeom prst="rect">
            <a:avLst/>
          </a:prstGeom>
        </p:spPr>
      </p:pic>
      <p:pic>
        <p:nvPicPr>
          <p:cNvPr id="10" name="Content Placeholder 9" descr="A sign on a city street&#10;&#10;Description generated with very high confidence">
            <a:extLst>
              <a:ext uri="{FF2B5EF4-FFF2-40B4-BE49-F238E27FC236}">
                <a16:creationId xmlns:a16="http://schemas.microsoft.com/office/drawing/2014/main" id="{6E265D3B-F7A8-4660-8C36-30B0761880B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483" y="3276601"/>
            <a:ext cx="4125717" cy="2165658"/>
          </a:xfrm>
        </p:spPr>
      </p:pic>
    </p:spTree>
    <p:extLst>
      <p:ext uri="{BB962C8B-B14F-4D97-AF65-F5344CB8AC3E}">
        <p14:creationId xmlns:p14="http://schemas.microsoft.com/office/powerpoint/2010/main" val="42655250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7D56EEE-EC00-4512-9C03-123D6687D1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b="0" dirty="0"/>
          </a:p>
          <a:p>
            <a:endParaRPr lang="en-US" sz="1200" b="0" dirty="0"/>
          </a:p>
          <a:p>
            <a:endParaRPr lang="en-US" sz="1200" b="0" dirty="0"/>
          </a:p>
          <a:p>
            <a:r>
              <a:rPr lang="en-US" sz="1200" b="0" dirty="0"/>
              <a:t>These systems are over 20-years old and are beyond their useful life expectancy</a:t>
            </a:r>
          </a:p>
          <a:p>
            <a:endParaRPr lang="en-US" sz="1200" b="0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C37B67-5C44-4321-803C-608815C6E03B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4791330" y="1629226"/>
            <a:ext cx="4041775" cy="732974"/>
          </a:xfrm>
        </p:spPr>
        <p:txBody>
          <a:bodyPr/>
          <a:lstStyle/>
          <a:p>
            <a:endParaRPr lang="en-US" sz="1200" b="0" dirty="0"/>
          </a:p>
          <a:p>
            <a:r>
              <a:rPr lang="en-US" sz="1200" b="0" dirty="0"/>
              <a:t>The current systems are all different and are not cohesive </a:t>
            </a:r>
          </a:p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1BF0B4D-A782-4E04-8486-527010550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dirty="0"/>
              <a:t>HVAC Renovation (19-P05) Carson City, DMV</a:t>
            </a:r>
            <a:br>
              <a:rPr lang="en-US" sz="2800" dirty="0"/>
            </a:br>
            <a:r>
              <a:rPr lang="en-US" sz="1400" dirty="0"/>
              <a:t>Priority #12 - $5,321,115 *100% Highway Funded</a:t>
            </a:r>
          </a:p>
        </p:txBody>
      </p:sp>
      <p:pic>
        <p:nvPicPr>
          <p:cNvPr id="8" name="Content Placeholder 13" descr="A sign on the side of a road&#10;&#10;Description automatically generated">
            <a:extLst>
              <a:ext uri="{FF2B5EF4-FFF2-40B4-BE49-F238E27FC236}">
                <a16:creationId xmlns:a16="http://schemas.microsoft.com/office/drawing/2014/main" id="{C2FFF4E0-841A-4B7E-83FA-C5DA54885076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786" y="2471738"/>
            <a:ext cx="2863452" cy="3817937"/>
          </a:xfrm>
        </p:spPr>
      </p:pic>
      <p:pic>
        <p:nvPicPr>
          <p:cNvPr id="9" name="Content Placeholder 9" descr="A large room&#10;&#10;Description automatically generated">
            <a:extLst>
              <a:ext uri="{FF2B5EF4-FFF2-40B4-BE49-F238E27FC236}">
                <a16:creationId xmlns:a16="http://schemas.microsoft.com/office/drawing/2014/main" id="{55CAF3C9-E576-4395-9E0E-04E88CD04B7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983" y="2471738"/>
            <a:ext cx="2865834" cy="3821112"/>
          </a:xfrm>
        </p:spPr>
      </p:pic>
    </p:spTree>
    <p:extLst>
      <p:ext uri="{BB962C8B-B14F-4D97-AF65-F5344CB8AC3E}">
        <p14:creationId xmlns:p14="http://schemas.microsoft.com/office/powerpoint/2010/main" val="42050762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398ED4-95BD-4230-819B-50D306557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990600"/>
          </a:xfrm>
        </p:spPr>
        <p:txBody>
          <a:bodyPr/>
          <a:lstStyle/>
          <a:p>
            <a:r>
              <a:rPr lang="en-US" sz="1200" b="0" dirty="0"/>
              <a:t>The manufacturer warranty expired at 20-years on the heat exchangers</a:t>
            </a:r>
          </a:p>
          <a:p>
            <a:r>
              <a:rPr lang="en-US" sz="1200" b="0" dirty="0"/>
              <a:t>Approximately, 1000 people die every year in the US from CO poisoning.  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A6AD5C-3533-4A9C-9DD8-21911DD75424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838200"/>
          </a:xfrm>
        </p:spPr>
        <p:txBody>
          <a:bodyPr/>
          <a:lstStyle/>
          <a:p>
            <a:r>
              <a:rPr lang="en-US" sz="1200" b="0" dirty="0"/>
              <a:t>R22 refrigerant phased out / no longer EPA compliant and no longer sold in the U.S. as January 2020</a:t>
            </a:r>
          </a:p>
          <a:p>
            <a:endParaRPr lang="en-US" b="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E08AC96-1F30-4D56-9E92-E51F95291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HVAC Renovations</a:t>
            </a:r>
          </a:p>
        </p:txBody>
      </p:sp>
      <p:pic>
        <p:nvPicPr>
          <p:cNvPr id="8" name="Content Placeholder 4" descr="A close up of a sign&#10;&#10;Description automatically generated">
            <a:extLst>
              <a:ext uri="{FF2B5EF4-FFF2-40B4-BE49-F238E27FC236}">
                <a16:creationId xmlns:a16="http://schemas.microsoft.com/office/drawing/2014/main" id="{FC83C9E0-40E2-47E0-87C1-225185BEE0D9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512220"/>
            <a:ext cx="3657600" cy="3657600"/>
          </a:xfrm>
        </p:spPr>
      </p:pic>
      <p:pic>
        <p:nvPicPr>
          <p:cNvPr id="9" name="Content Placeholder 7" descr="A picture containing motorcycle&#10;&#10;Description automatically generated">
            <a:extLst>
              <a:ext uri="{FF2B5EF4-FFF2-40B4-BE49-F238E27FC236}">
                <a16:creationId xmlns:a16="http://schemas.microsoft.com/office/drawing/2014/main" id="{61D64178-D5C7-46DF-9D13-BC59AC4E2EC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041" y="2866230"/>
            <a:ext cx="4103159" cy="3077369"/>
          </a:xfrm>
        </p:spPr>
      </p:pic>
    </p:spTree>
    <p:extLst>
      <p:ext uri="{BB962C8B-B14F-4D97-AF65-F5344CB8AC3E}">
        <p14:creationId xmlns:p14="http://schemas.microsoft.com/office/powerpoint/2010/main" val="37485941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3DEFBFA-C030-4270-991C-37DDE934D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Exterior Renovation Capitol</a:t>
            </a:r>
            <a:br>
              <a:rPr lang="en-US" dirty="0"/>
            </a:br>
            <a:r>
              <a:rPr lang="en-US" sz="1600" dirty="0"/>
              <a:t>Priority #13 - $5,223,908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291BB27-D919-4EAF-9579-FF286AB4A6FE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5" y="3033267"/>
            <a:ext cx="4041775" cy="2694879"/>
          </a:xfrm>
        </p:spPr>
      </p:pic>
      <p:pic>
        <p:nvPicPr>
          <p:cNvPr id="9" name="Content Placeholder 6" descr="An aerial view of a stone building&#10;&#10;Description automatically generated">
            <a:extLst>
              <a:ext uri="{FF2B5EF4-FFF2-40B4-BE49-F238E27FC236}">
                <a16:creationId xmlns:a16="http://schemas.microsoft.com/office/drawing/2014/main" id="{E1921F09-42C2-4756-9289-86C9603DF3E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10138" y="2950911"/>
            <a:ext cx="3819525" cy="2864354"/>
          </a:xfrm>
        </p:spPr>
      </p:pic>
    </p:spTree>
    <p:extLst>
      <p:ext uri="{BB962C8B-B14F-4D97-AF65-F5344CB8AC3E}">
        <p14:creationId xmlns:p14="http://schemas.microsoft.com/office/powerpoint/2010/main" val="3322126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30B1666-78FB-45FE-AE83-DF701742C1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dirty="0"/>
          </a:p>
          <a:p>
            <a:r>
              <a:rPr lang="en-US" sz="1200" b="0" dirty="0"/>
              <a:t>Hobart Dam is a significant safety hazard and is not complaint with NRS 535 Dam Safety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11C94E-C03D-472C-B1F2-7C186A8BCE6A}"/>
              </a:ext>
            </a:extLst>
          </p:cNvPr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en-US" sz="1200" b="0" dirty="0"/>
          </a:p>
          <a:p>
            <a:r>
              <a:rPr lang="en-US" sz="1200" b="0" dirty="0"/>
              <a:t>Perform structural and functional upgrades of the Hobart Dam</a:t>
            </a:r>
          </a:p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966FFB0-5389-4CB3-98CC-CC3D1E68D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dirty="0"/>
              <a:t>Hobart Reservoir Dam Repairs</a:t>
            </a:r>
            <a:br>
              <a:rPr lang="en-US" sz="2800" dirty="0"/>
            </a:br>
            <a:r>
              <a:rPr lang="en-US" sz="1400" dirty="0"/>
              <a:t>Priority #14 - $2,728,964 State Funds *$10,000,000 Grant Funds</a:t>
            </a: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8CF79CE0-C6ED-435E-A66B-B763E28C4453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5" y="2939532"/>
            <a:ext cx="4041775" cy="2882349"/>
          </a:xfrm>
        </p:spPr>
      </p:pic>
      <p:pic>
        <p:nvPicPr>
          <p:cNvPr id="9" name="Content Placeholder 9" descr="A tree in a forest&#10;&#10;Description generated with high confidence">
            <a:extLst>
              <a:ext uri="{FF2B5EF4-FFF2-40B4-BE49-F238E27FC236}">
                <a16:creationId xmlns:a16="http://schemas.microsoft.com/office/drawing/2014/main" id="{C095DE61-B525-404E-8A06-AC08D63640F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245527"/>
            <a:ext cx="4038600" cy="2273534"/>
          </a:xfrm>
        </p:spPr>
      </p:pic>
    </p:spTree>
    <p:extLst>
      <p:ext uri="{BB962C8B-B14F-4D97-AF65-F5344CB8AC3E}">
        <p14:creationId xmlns:p14="http://schemas.microsoft.com/office/powerpoint/2010/main" val="140090716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14082</TotalTime>
  <Words>4352</Words>
  <Application>Microsoft Office PowerPoint</Application>
  <PresentationFormat>On-screen Show (4:3)</PresentationFormat>
  <Paragraphs>360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 Narrow</vt:lpstr>
      <vt:lpstr>Book Antiqua</vt:lpstr>
      <vt:lpstr>Calibri</vt:lpstr>
      <vt:lpstr>Century Gothic</vt:lpstr>
      <vt:lpstr>Times New Roman</vt:lpstr>
      <vt:lpstr>Wingdings</vt:lpstr>
      <vt:lpstr>Wingdings 2</vt:lpstr>
      <vt:lpstr>Civic</vt:lpstr>
      <vt:lpstr>DEPARTMENT OF ADMINISTRATION preserving the past, serving people today, planning for tomorrow  </vt:lpstr>
      <vt:lpstr>DEPARTMENT PRIORITY</vt:lpstr>
      <vt:lpstr>Replace Electrical Service Carson City DMV Priority #9 - $746,665 *100% Highway Funds </vt:lpstr>
      <vt:lpstr>VAV Terminal Units Replacement Flamingo DMV Priority 10 - $1,014,828 *100% Highway Funds </vt:lpstr>
      <vt:lpstr> Seismic Retrofit  Priority #11 - Heroes building $1,544,163 / #27 - $2,887,738 Armory Building / #35 - $998,671 Stewart Water Tower </vt:lpstr>
      <vt:lpstr>HVAC Renovation (19-P05) Carson City, DMV Priority #12 - $5,321,115 *100% Highway Funded</vt:lpstr>
      <vt:lpstr>HVAC Renovations</vt:lpstr>
      <vt:lpstr>Exterior Renovation Capitol Priority #13 - $5,223,908</vt:lpstr>
      <vt:lpstr>Hobart Reservoir Dam Repairs Priority #14 - $2,728,964 State Funds *$10,000,000 Grant Funds</vt:lpstr>
      <vt:lpstr>Demolition of Cottages  Priority #15 - $1,381,237 </vt:lpstr>
      <vt:lpstr>Blasdel Upgrade HVAC, Electrical and Windows Priority #16 - $1,694,101 </vt:lpstr>
      <vt:lpstr>Monitor and Controls at Diversion Dam  Priority #17 - $815,268</vt:lpstr>
      <vt:lpstr>Belrose Mechanical Equipment Replacement Priority #18 - $2,290,717</vt:lpstr>
      <vt:lpstr>Supreme Court Driveway Snow Melt System Priority #19 - $451,912</vt:lpstr>
      <vt:lpstr>Elevator Renovations Priority #20 - $751,789 Eicon / #21 - $1,052,620 NSLA / #38 - $1,626,757 Belrose / #44 - $353,508 Frankie Sue </vt:lpstr>
      <vt:lpstr>Security System Replacements &amp; Installation  Priority #22 - $1,316,090 Decatur *100% Highway Funds / #39 - $1,112,764 AG’s / #43 - $1,114,505 Supreme Court / #45 - $967,060 NSLA</vt:lpstr>
      <vt:lpstr>Education Network System Upgrades  Priority # 23 - $787,476</vt:lpstr>
      <vt:lpstr>Bryan Building UPS &amp; DDC  Priority #24 - $1,645,621</vt:lpstr>
      <vt:lpstr>Install Solar Photovoltaic Array  Priority #25 - $411,825 Stewart</vt:lpstr>
      <vt:lpstr>Marlette Water System Transmission Line Replacement Priority #26 - $1,448,963 Diversion Dam to Saw Mill / #34 - $968,171 East Slope </vt:lpstr>
      <vt:lpstr>Eicon Window Replacement Priority #28 - $803,465</vt:lpstr>
      <vt:lpstr>HVAC Equipment Replacement  Priority #29 - $868,598 Stewart 89 / #30 - $749,273 Stewart 107 / #31 - $467,930 Mail Services</vt:lpstr>
      <vt:lpstr>Restore Historical Fence Capitol  Priority #32 - $992,723</vt:lpstr>
      <vt:lpstr>Marlette Lake East Slope Catchments Priority #34 - $968,171 </vt:lpstr>
      <vt:lpstr>Site Drainage Improvements Priority #36 - $153,233 Frankie Sue / #37 - $336,585 AG’s / #47 - $491,865 Stewart</vt:lpstr>
      <vt:lpstr>ADA Remodel 2nd Floor Capitol Restrooms Priority #40 - $712,876</vt:lpstr>
      <vt:lpstr>Concrete Breezeway and Stairway Replacement  Priority #41 - $246,154 Capitol </vt:lpstr>
      <vt:lpstr>Marlette Lake Office Site Upgrades Priority #42 - $297,094</vt:lpstr>
      <vt:lpstr>Capitol Door Hardware Replacement  Priority #46 - $534,544</vt:lpstr>
      <vt:lpstr>End of the Presentation. Any Questions? </vt:lpstr>
    </vt:vector>
  </TitlesOfParts>
  <Company>State Of Nevada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DEPARTMENT OF ADMINISTRATION</dc:title>
  <dc:creator>LeeAnn Easton</dc:creator>
  <cp:lastModifiedBy>Ron B. Cothran</cp:lastModifiedBy>
  <cp:revision>1915</cp:revision>
  <cp:lastPrinted>2020-08-12T21:40:00Z</cp:lastPrinted>
  <dcterms:created xsi:type="dcterms:W3CDTF">2016-09-16T23:37:36Z</dcterms:created>
  <dcterms:modified xsi:type="dcterms:W3CDTF">2020-08-21T18:06:25Z</dcterms:modified>
</cp:coreProperties>
</file>